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jpeg" ContentType="image/jpeg"/>
  <Override PartName="/ppt/media/image4.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6.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Good morning, and thank you for being here. </a:t>
            </a:r>
          </a:p>
          <a:p>
            <a:pPr/>
            <a:r>
              <a:t>Today we’re gonna talk about open source software.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It’d be great if we could predict </a:t>
            </a:r>
          </a:p>
          <a:p>
            <a:pPr/>
            <a:r>
              <a:t>Whether our community is likely to fork? or </a:t>
            </a:r>
          </a:p>
          <a:p>
            <a:pPr/>
            <a:r>
              <a:t>When they are likely to fork? </a:t>
            </a:r>
          </a:p>
          <a:p>
            <a:pPr/>
            <a:r>
              <a:t>So that we can design some sort of intervention, Or, </a:t>
            </a:r>
          </a:p>
          <a:p>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a:r>
              <a:t>For all these reasons, and for all these stake-holders, understanding the social health, and social health evolution of projects is really important.</a:t>
            </a:r>
          </a:p>
          <a:p>
            <a:pPr/>
          </a:p>
          <a:p>
            <a:pPr/>
            <a:r>
              <a:t>These are important questions</a:t>
            </a:r>
            <a:br/>
            <a:r>
              <a:t>because these are important questions, people, of course, have been looking at this, from a variety of different angles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These are important questions</a:t>
            </a:r>
            <a:br/>
            <a:r>
              <a:t>because these are important questions, people, of course, have been looking at this, from a variety of different angles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there’s been a lot of work, but there’s been things people have not looked at, which we think are important</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Can we intervene, or evaluate the community health?</a:t>
            </a:r>
          </a:p>
          <a:p>
            <a:pPr/>
            <a:r>
              <a:t>We need to figure out, are there key indicators left in the record, that can reliably be used to predict, or to identify problems?</a:t>
            </a:r>
          </a:p>
          <a:p>
            <a:pPr/>
            <a:r>
              <a:t>Why these are important: </a:t>
            </a:r>
            <a:br/>
            <a:r>
              <a:t>Because if we know these, we could identify unhealthy dynamics and fix them before it’s irreversible.</a:t>
            </a:r>
          </a:p>
          <a:p>
            <a:pPr/>
          </a:p>
          <a:p>
            <a:pPr/>
            <a:r>
              <a:t>Can we identify if there’s a problem?</a:t>
            </a:r>
          </a:p>
          <a:p>
            <a:pPr/>
            <a:r>
              <a:t>Can we do this early enough that we can actually do something about it?</a:t>
            </a:r>
          </a:p>
          <a:p>
            <a:pPr/>
          </a:p>
          <a:p>
            <a:pPr/>
            <a:r>
              <a:t>Can we do this using objectively automate-able processes, where we are not required to be intimately familiar with projects in order to do this?</a:t>
            </a:r>
          </a:p>
          <a:p>
            <a:pP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number of projects. </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here’s the list of the projects that we could find that satisfy the record-surviving criteria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We’re dealing with a variety of different data types:</a:t>
            </a:r>
          </a:p>
          <a:p>
            <a:pPr/>
            <a:r>
              <a:t>social interactions over time, that both have content and represent relationships between people.</a:t>
            </a:r>
          </a:p>
          <a:p>
            <a:pPr/>
            <a:r>
              <a:t>This requires us to do two different types of analysis: Time series analysis and social network analysis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For the contents of the messages, we used sentiment analysis, over time.</a:t>
            </a:r>
          </a:p>
          <a:p>
            <a:pPr/>
          </a:p>
          <a:p>
            <a:pPr/>
          </a:p>
          <a:p>
            <a:pPr/>
            <a:r>
              <a:t>Here’s why it matters:</a:t>
            </a:r>
          </a:p>
          <a:p>
            <a:pPr/>
            <a:r>
              <a:t>The objective was to be able to evaluate the health, and intervene, if needed. </a:t>
            </a:r>
          </a:p>
          <a:p>
            <a:pPr/>
            <a:r>
              <a:t>Anomaly detection of the time series analysis may be used by the project stakeholders/investors as key indicators left in the record, that can reliably be used to predict, or to identify problems among the developers, and intervene if need be.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 They noticed that there was a steady increase in negative feedback to the music played on the commercial had become incredibly irritating after multiple airings, and consumers were flocking to social media to vent their frustrations.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Sentiment analysis algorithm assigns a polarity value between -1 and 1, i.e. negative, positive</a:t>
            </a:r>
          </a:p>
          <a:p>
            <a:pPr/>
          </a:p>
          <a:p>
            <a:pPr/>
            <a:r>
              <a:t>Examples:</a:t>
            </a:r>
            <a:br/>
            <a:r>
              <a:t>”Wow, I really like the new light sabers!",</a:t>
            </a:r>
          </a:p>
          <a:p>
            <a:pPr/>
            <a:r>
              <a:t>"That book was excellent.",</a:t>
            </a:r>
          </a:p>
          <a:p>
            <a:pPr/>
            <a:r>
              <a:t>"R is a fantastic language.",</a:t>
            </a:r>
          </a:p>
          <a:p>
            <a:pPr/>
            <a:r>
              <a:t>"The service in this restaurant was miserable.",</a:t>
            </a:r>
          </a:p>
          <a:p>
            <a:pPr/>
            <a:r>
              <a:t>"This is neither positive or negative.",</a:t>
            </a:r>
          </a:p>
          <a:p>
            <a:pPr/>
            <a:r>
              <a:t>"The waiter forget about my a dessert -- what a poor service!"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We all know what open source is, </a:t>
            </a:r>
          </a:p>
          <a:p>
            <a:pPr/>
            <a:r>
              <a:t>we’ve all used them, some of us have contributed to them. </a:t>
            </a:r>
          </a:p>
          <a:p>
            <a:pPr/>
          </a:p>
          <a:p>
            <a:pPr/>
            <a:r>
              <a:t>Great open source projects share three common attributes; </a:t>
            </a:r>
          </a:p>
          <a:p>
            <a:pPr/>
            <a:r>
              <a:t> </a:t>
            </a:r>
          </a:p>
          <a:p>
            <a:pPr/>
            <a:r>
              <a:t>Technical quality</a:t>
            </a:r>
          </a:p>
          <a:p>
            <a:pPr/>
            <a:r>
              <a:t>duh? of course!</a:t>
            </a:r>
          </a:p>
          <a:p>
            <a:pPr/>
          </a:p>
          <a:p>
            <a:pPr/>
            <a:r>
              <a:t>Operational health</a:t>
            </a:r>
          </a:p>
          <a:p>
            <a:pPr/>
            <a:r>
              <a:t>Ongoing ability to incorporate new code contributions and new developers, and to be responsive to incoming bug reports</a:t>
            </a:r>
          </a:p>
          <a:p>
            <a:pPr/>
          </a:p>
          <a:p>
            <a:pPr/>
            <a:r>
              <a:t>Survivability</a:t>
            </a:r>
          </a:p>
          <a:p>
            <a:pPr/>
            <a:r>
              <a:t>	Ability to exist independently of any individual participant or sponsor; even if all of its founding members were to move on to other things</a:t>
            </a:r>
          </a:p>
          <a:p>
            <a:pPr/>
            <a:r>
              <a:t>	The bus number: # of people in the project, whom if get hit by a bus, the project will go down, and won’t be able to function and move on. The lower bus #, the better. </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once we had a time series, we could use time series techniques and algorithms.</a:t>
            </a:r>
          </a:p>
          <a:p>
            <a:pPr/>
            <a: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we can decompose the raw time series, into three components, trend, seasonality, and the residual </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are there signals in the data that would statistically stand out as anomalies?</a:t>
            </a:r>
          </a:p>
          <a:p>
            <a:pPr/>
          </a:p>
          <a:p>
            <a:pPr/>
            <a:r>
              <a:t>What would get flagged as a potentially negative sentiment?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these are tangible examples of what the algorithm would flag as a negative sentiment, </a:t>
            </a:r>
          </a:p>
          <a:p>
            <a:pPr/>
            <a:r>
              <a:t>when you get enough of these, you see a negative trend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marL="271638" indent="-271638">
              <a:buSzPct val="75000"/>
              <a:buChar char="-"/>
            </a:pPr>
            <a:r>
              <a:t>You can use it to identify outliers, so, the technique works</a:t>
            </a:r>
          </a:p>
          <a:p>
            <a:pPr marL="271638" indent="-271638">
              <a:buSzPct val="75000"/>
              <a:buChar char="-"/>
            </a:pPr>
            <a:r>
              <a:t>We do find anomalies close to, but not necessarily on the fork date</a:t>
            </a:r>
          </a:p>
          <a:p>
            <a:pPr lvl="1" marL="716138" indent="-271638">
              <a:buSzPct val="75000"/>
              <a:buChar char="-"/>
            </a:pPr>
            <a:r>
              <a:t>Why? forking is not an instantaneous decision, it requires planning, work, there likely is a point of no return, when the words had been said, decisions had been made, but it’s not easy to draw a line saying, here’s where two projects for real exist, and here’s where they are the same. </a:t>
            </a:r>
          </a:p>
          <a:p>
            <a:pPr/>
            <a:r>
              <a:t>So, ANOMALY DETECTION WORKS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False positives?</a:t>
            </a:r>
          </a:p>
          <a:p>
            <a:pPr/>
            <a:r>
              <a:t>We do get closer, but we can’t necessarily determine when one vs other has occurred. </a:t>
            </a:r>
          </a:p>
          <a:p>
            <a:pPr/>
            <a:r>
              <a:t>That’s why we turn to social network analysis, to figure out whether this is a storm in a teacup, or something actually meaningful. </a:t>
            </a:r>
          </a:p>
          <a:p>
            <a:pPr/>
            <a:r>
              <a:t>What do these networks look like, who’s involved in these conflicts, and who is not involved in these conflicts.</a:t>
            </a: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p>
          <a:p>
            <a:pPr/>
            <a:r>
              <a:t>An overview of </a:t>
            </a:r>
          </a:p>
          <a:p>
            <a:pPr/>
            <a:r>
              <a:t>What the mathematical models are:</a:t>
            </a:r>
          </a:p>
          <a:p>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a:r>
              <a:t>What they lead us to</a:t>
            </a:r>
          </a:p>
          <a:p>
            <a:pPr/>
            <a:r>
              <a:t>Estimates of the significance of several parameters on this longitudinal change.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“When comparing two individuals who are equal in other respects except that their source code contribution levels, the odds of them interacting with others compared to no change, is higher for the first individual than the other.”</a:t>
            </a:r>
          </a:p>
          <a:p>
            <a:pPr/>
          </a:p>
          <a:p>
            <a:pPr/>
            <a:r>
              <a:t>Here’s my data:</a:t>
            </a:r>
          </a:p>
          <a:p>
            <a:pPr/>
            <a:r>
              <a:t>The interaction graphs of the developers that sent and received messages on the projects developers mailing list, for the time period of 10-month run-up to the fork event. And the source code contribution levels of the developers</a:t>
            </a:r>
          </a:p>
          <a:p>
            <a:pPr/>
            <a:r>
              <a:t>Here’s what I found:</a:t>
            </a:r>
          </a:p>
          <a:p>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a:r>
              <a:t>Here’s why it matters:</a:t>
            </a:r>
          </a:p>
          <a:p>
            <a:pPr/>
            <a:r>
              <a:t>Estimating the influence of several factors on how developers interact provides indicators of healthy dynamics, such as meritocracy in the project.</a:t>
            </a:r>
          </a:p>
          <a:p>
            <a:pPr/>
            <a:r>
              <a:t>Here’s the implications of what I found:</a:t>
            </a:r>
          </a:p>
          <a:p>
            <a:pPr/>
            <a:r>
              <a:t>It’s not a great way of measuring up a project, but it’s not a bad way of finding out who in the project deserves credit, who is mostly talk and no action, and whether the project is a meritocracy.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we can decompose the raw time series, into three components, trend, seasonality, and the residual </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Not everything works smoothly all the time, though.</a:t>
            </a:r>
          </a:p>
          <a:p>
            <a:pPr/>
          </a:p>
          <a:p>
            <a:pPr/>
            <a:r>
              <a:t>Problems arise:</a:t>
            </a:r>
          </a:p>
          <a:p>
            <a:pPr/>
          </a:p>
          <a:p>
            <a:pPr/>
            <a:r>
              <a:t>Uncertainty?</a:t>
            </a:r>
          </a:p>
          <a:p>
            <a:pPr/>
            <a:r>
              <a:t>Will the vendor stick around?</a:t>
            </a:r>
          </a:p>
          <a:p>
            <a:pPr/>
            <a:r>
              <a:t>“Industry is just as afraid of "fly-by-night" open source packages as it is of fly-by-night vendors that may not be around tomorrow.”</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 researched communication and collaboration problems, </a:t>
            </a:r>
          </a:p>
          <a:p>
            <a:pPr/>
            <a:r>
              <a:t>specifically, with regards to forking, i.e. when a software development community starts to disintegrate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Developing complex software is complex,</a:t>
            </a:r>
          </a:p>
          <a:p>
            <a:pPr/>
          </a:p>
          <a:p>
            <a:pPr/>
            <a:r>
              <a:t>many software developers interact</a:t>
            </a:r>
          </a:p>
          <a:p>
            <a:pPr/>
            <a:r>
              <a:t>they may have the same goals, or they may have different goals</a:t>
            </a:r>
          </a:p>
          <a:p>
            <a:pPr/>
            <a:r>
              <a:t>they may have the same values, or they may have different value, </a:t>
            </a:r>
          </a:p>
          <a:p>
            <a:pPr/>
            <a:r>
              <a:t>the same communication styles, or different communication styles</a:t>
            </a:r>
          </a:p>
          <a:p>
            <a:pPr/>
          </a:p>
          <a:p>
            <a:pPr/>
            <a:r>
              <a:t>these interactions can be healthy or troubled. </a:t>
            </a:r>
          </a:p>
          <a:p>
            <a:pPr/>
            <a:r>
              <a:t>troubled interaction may lead to failure, which manifest themselves as forks</a:t>
            </a:r>
          </a:p>
          <a:p>
            <a:pPr/>
          </a:p>
          <a:p>
            <a:pPr/>
            <a:r>
              <a:t>these failures affect many people, including developers, users</a:t>
            </a:r>
          </a:p>
          <a:p>
            <a:pPr/>
          </a:p>
          <a:p>
            <a:pPr/>
            <a:r>
              <a:t>the question is, can we save troubled projects?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before moving forward, let me define what we mean by forking.</a:t>
            </a:r>
          </a:p>
          <a:p>
            <a:pPr/>
          </a:p>
          <a:p>
            <a:pPr/>
          </a:p>
          <a:p>
            <a:pPr/>
            <a:r>
              <a:t>forking can be undesirable, as it results in the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forking occurs for different reasons</a:t>
            </a:r>
          </a:p>
          <a:p>
            <a:pPr/>
          </a:p>
          <a:p>
            <a:pPr/>
            <a:r>
              <a:t>we divide them into conflict-driven and non-conflict-driven forks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This is an important question to look at, because </a:t>
            </a:r>
          </a:p>
          <a:p>
            <a:pPr/>
            <a:r>
              <a:t>Many people depend on Open Source</a:t>
            </a:r>
          </a:p>
          <a:p>
            <a:pPr/>
            <a:r>
              <a:t>Developer, sponsors, companies, stake-holders can make better-informed decision with the insights of our research</a:t>
            </a:r>
          </a:p>
          <a:p>
            <a:pPr/>
            <a:r>
              <a:t>It is important to be affiliated or using a healthy live project, vs. a project that’s in the process of self-destructing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let me show you two examples of the concerns developers in open source have. </a:t>
            </a:r>
          </a:p>
          <a:p>
            <a:pPr/>
          </a:p>
          <a:p>
            <a:pPr/>
            <a:r>
              <a:t>This is a message sent on the official project discussion board, by a developer who’s experiencing the volatile atmosphere in the project</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4.jpeg"/><Relationship Id="rId6"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5.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subject=" TargetMode="Externa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mailto:henning.westerholt@1und1.de?subject="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2.jpeg"/><Relationship Id="rId4" Type="http://schemas.openxmlformats.org/officeDocument/2006/relationships/image" Target="../media/image51.png"/><Relationship Id="rId5" Type="http://schemas.openxmlformats.org/officeDocument/2006/relationships/image" Target="../media/image5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3.png"/><Relationship Id="rId8" Type="http://schemas.openxmlformats.org/officeDocument/2006/relationships/image" Target="../media/image5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43.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24.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27.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2.png"/><Relationship Id="rId4" Type="http://schemas.openxmlformats.org/officeDocument/2006/relationships/image" Target="../media/image93.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102.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3.png"/><Relationship Id="rId3" Type="http://schemas.openxmlformats.org/officeDocument/2006/relationships/image" Target="../media/image104.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mailto:abalashov@evaristesy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52685" y="963406"/>
            <a:ext cx="11699430" cy="3216326"/>
          </a:xfrm>
          <a:prstGeom prst="rect">
            <a:avLst/>
          </a:prstGeom>
        </p:spPr>
        <p:txBody>
          <a:bodyPr/>
          <a:lstStyle/>
          <a:p>
            <a:pPr defTabSz="514095">
              <a:defRPr sz="5104"/>
            </a:pPr>
            <a:r>
              <a:t>Longitudinal Analysis of Collaboration in</a:t>
            </a:r>
            <a:br/>
            <a:r>
              <a:t> Forked Open Source Software Development Projects</a:t>
            </a:r>
          </a:p>
        </p:txBody>
      </p:sp>
      <p:pic>
        <p:nvPicPr>
          <p:cNvPr id="120" name="Screen Shot 2016-02-05 at 12.26.47 PM.png"/>
          <p:cNvPicPr>
            <a:picLocks noChangeAspect="1"/>
          </p:cNvPicPr>
          <p:nvPr/>
        </p:nvPicPr>
        <p:blipFill>
          <a:blip r:embed="rId3">
            <a:extLst/>
          </a:blip>
          <a:stretch>
            <a:fillRect/>
          </a:stretch>
        </p:blipFill>
        <p:spPr>
          <a:xfrm>
            <a:off x="3639772" y="5311026"/>
            <a:ext cx="5725256" cy="12309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87" name="Shape 187"/>
          <p:cNvSpPr/>
          <p:nvPr>
            <p:ph type="body" sz="half" idx="1"/>
          </p:nvPr>
        </p:nvSpPr>
        <p:spPr>
          <a:xfrm>
            <a:off x="952500" y="2603500"/>
            <a:ext cx="11099800" cy="418639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algn="ctr">
              <a:buSzTx/>
              <a:buNone/>
              <a:defRPr sz="2800"/>
            </a:pPr>
            <a:r>
              <a:rPr b="1">
                <a:latin typeface="Helvetica"/>
                <a:ea typeface="Helvetica"/>
                <a:cs typeface="Helvetica"/>
                <a:sym typeface="Helvetica"/>
              </a:rPr>
              <a:t>“</a:t>
            </a:r>
            <a:r>
              <a:rPr i="1"/>
              <a:t>[…] so now we have [three parallel projects]</a:t>
            </a:r>
            <a:br>
              <a:rPr i="1"/>
            </a:br>
            <a:r>
              <a:rPr i="1"/>
              <a:t>Surely, </a:t>
            </a:r>
            <a:r>
              <a:rPr i="1">
                <a:solidFill>
                  <a:schemeClr val="accent5"/>
                </a:solidFill>
              </a:rPr>
              <a:t>this is starting to confuse users and also dilute the number of developers</a:t>
            </a:r>
            <a:r>
              <a:rPr i="1"/>
              <a:t> working to ONE common goal. Is this really what we as developers and users want? Is this really what the majority codebase of the product needs? </a:t>
            </a:r>
            <a:r>
              <a:rPr i="1">
                <a:solidFill>
                  <a:schemeClr val="accent2">
                    <a:hueOff val="-554920"/>
                    <a:satOff val="-21482"/>
                    <a:lumOff val="-6228"/>
                  </a:schemeClr>
                </a:solidFill>
              </a:rPr>
              <a:t>I'd be far happier having all the developers of these 3 projects working on ONE project!</a:t>
            </a:r>
            <a:r>
              <a:rPr b="1">
                <a:solidFill>
                  <a:schemeClr val="accent2">
                    <a:hueOff val="-554920"/>
                    <a:satOff val="-21482"/>
                    <a:lumOff val="-6228"/>
                  </a:schemeClr>
                </a:solidFill>
                <a:latin typeface="Helvetica"/>
                <a:ea typeface="Helvetica"/>
                <a:cs typeface="Helvetica"/>
                <a:sym typeface="Helvetica"/>
              </a:rPr>
              <a:t>”</a:t>
            </a:r>
          </a:p>
        </p:txBody>
      </p:sp>
      <p:sp>
        <p:nvSpPr>
          <p:cNvPr id="188" name="Shape 188"/>
          <p:cNvSpPr/>
          <p:nvPr>
            <p:ph type="title"/>
          </p:nvPr>
        </p:nvSpPr>
        <p:spPr>
          <a:xfrm>
            <a:off x="1803996" y="444500"/>
            <a:ext cx="9396808" cy="2159000"/>
          </a:xfrm>
          <a:prstGeom prst="rect">
            <a:avLst/>
          </a:prstGeom>
        </p:spPr>
        <p:txBody>
          <a:bodyPr/>
          <a:lstStyle/>
          <a:p>
            <a:pPr algn="l">
              <a:defRPr sz="4900"/>
            </a:pPr>
            <a:r>
              <a:t>Example: Concerned Developers</a:t>
            </a:r>
            <a:br/>
            <a:r>
              <a:t>Dilution of workforce</a:t>
            </a:r>
          </a:p>
        </p:txBody>
      </p:sp>
      <p:sp>
        <p:nvSpPr>
          <p:cNvPr id="189" name="Shape 18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1" name="Shape 191"/>
          <p:cNvSpPr/>
          <p:nvPr>
            <p:ph type="title"/>
          </p:nvPr>
        </p:nvSpPr>
        <p:spPr>
          <a:prstGeom prst="rect">
            <a:avLst/>
          </a:prstGeom>
        </p:spPr>
        <p:txBody>
          <a:bodyPr/>
          <a:lstStyle>
            <a:lvl1pPr defTabSz="514095">
              <a:defRPr sz="7480"/>
            </a:lvl1pPr>
          </a:lstStyle>
          <a:p>
            <a:pPr/>
            <a:r>
              <a:t>Social Health is Important</a:t>
            </a:r>
          </a:p>
        </p:txBody>
      </p:sp>
      <p:sp>
        <p:nvSpPr>
          <p:cNvPr id="192" name="Shape 192"/>
          <p:cNvSpPr/>
          <p:nvPr>
            <p:ph type="body" idx="1"/>
          </p:nvPr>
        </p:nvSpPr>
        <p:spPr>
          <a:xfrm>
            <a:off x="965200" y="2387600"/>
            <a:ext cx="10094417" cy="6286500"/>
          </a:xfrm>
          <a:prstGeom prst="rect">
            <a:avLst/>
          </a:prstGeom>
        </p:spPr>
        <p:txBody>
          <a:bodyPr/>
          <a:lstStyle/>
          <a:p>
            <a:pPr marL="345722" indent="-345722"/>
            <a:r>
              <a:t>Is project likely to fork?</a:t>
            </a:r>
          </a:p>
          <a:p>
            <a:pPr marL="345722" indent="-345722"/>
            <a:r>
              <a:t>When? </a:t>
            </a:r>
          </a:p>
          <a:p>
            <a:pPr marL="345722" indent="-345722"/>
            <a:r>
              <a:t>Can we intervene?</a:t>
            </a:r>
          </a:p>
          <a:p>
            <a:pPr marL="345722" indent="-345722"/>
            <a:r>
              <a:t>Objectively view whether this is a community you want to get involved and invest in. </a:t>
            </a:r>
          </a:p>
        </p:txBody>
      </p:sp>
      <p:sp>
        <p:nvSpPr>
          <p:cNvPr id="193" name="Shape 19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pPr/>
            <a:r>
              <a:t>Related Work</a:t>
            </a:r>
          </a:p>
        </p:txBody>
      </p:sp>
      <p:sp>
        <p:nvSpPr>
          <p:cNvPr id="198" name="Shape 19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Shape 199"/>
          <p:cNvSpPr/>
          <p:nvPr/>
        </p:nvSpPr>
        <p:spPr>
          <a:xfrm>
            <a:off x="1403343" y="3565524"/>
            <a:ext cx="10198114"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Identifying knowledge brokers </a:t>
            </a:r>
            <a:r>
              <a:rPr sz="1400"/>
              <a:t>[52]</a:t>
            </a:r>
            <a:endParaRPr sz="1400"/>
          </a:p>
          <a:p>
            <a:pPr marL="345722" indent="-345722" algn="l">
              <a:spcBef>
                <a:spcPts val="3200"/>
              </a:spcBef>
              <a:buSzPct val="75000"/>
              <a:buChar char="•"/>
              <a:defRPr sz="2800"/>
            </a:pPr>
            <a:r>
              <a:t>Static Communication patterns </a:t>
            </a:r>
            <a:r>
              <a:rPr sz="1400"/>
              <a:t>[26]</a:t>
            </a:r>
          </a:p>
          <a:p>
            <a:pPr marL="345722" indent="-345722" algn="l">
              <a:spcBef>
                <a:spcPts val="3200"/>
              </a:spcBef>
              <a:buSzPct val="75000"/>
              <a:buChar char="•"/>
              <a:defRPr sz="2800"/>
            </a:pPr>
            <a:r>
              <a:t>Sustainability </a:t>
            </a:r>
            <a:r>
              <a:rPr sz="1400"/>
              <a:t>[39]</a:t>
            </a:r>
            <a:endParaRPr sz="1400"/>
          </a:p>
          <a:p>
            <a:pPr marL="345722" indent="-345722" algn="l">
              <a:spcBef>
                <a:spcPts val="3200"/>
              </a:spcBef>
              <a:buSzPct val="75000"/>
              <a:buChar char="•"/>
              <a:defRPr sz="2800"/>
            </a:pPr>
            <a:r>
              <a:t>Visual exploration of collaboration </a:t>
            </a:r>
            <a:r>
              <a:rPr sz="1400"/>
              <a:t>[57]</a:t>
            </a:r>
          </a:p>
          <a:p>
            <a:pPr marL="345722" indent="-345722" algn="l">
              <a:spcBef>
                <a:spcPts val="3200"/>
              </a:spcBef>
              <a:buSzPct val="75000"/>
              <a:buChar char="•"/>
              <a:defRPr sz="2800"/>
            </a:pPr>
            <a:r>
              <a:t>Post-forking porting of new features</a:t>
            </a:r>
            <a:r>
              <a:rPr sz="1400"/>
              <a:t> </a:t>
            </a:r>
            <a:r>
              <a:t>or bug fixes </a:t>
            </a:r>
            <a:r>
              <a:rPr sz="1400"/>
              <a:t>[7]</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defTabSz="490727">
              <a:defRPr sz="6719"/>
            </a:pPr>
            <a:r>
              <a:t>Related Work</a:t>
            </a:r>
          </a:p>
          <a:p>
            <a:pPr defTabSz="490727">
              <a:defRPr sz="6719"/>
            </a:pPr>
            <a:r>
              <a:t>Limitations</a:t>
            </a:r>
          </a:p>
        </p:txBody>
      </p:sp>
      <p:sp>
        <p:nvSpPr>
          <p:cNvPr id="204" name="Shape 2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Shape 205"/>
          <p:cNvSpPr/>
          <p:nvPr/>
        </p:nvSpPr>
        <p:spPr>
          <a:xfrm>
            <a:off x="1314170" y="3734837"/>
            <a:ext cx="10198114"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Previous research limited to one or two snapshots </a:t>
            </a:r>
          </a:p>
          <a:p>
            <a:pPr marL="345722" indent="-345722" algn="l">
              <a:spcBef>
                <a:spcPts val="3200"/>
              </a:spcBef>
              <a:buSzPct val="75000"/>
              <a:buChar char="•"/>
              <a:defRPr sz="2800"/>
            </a:pPr>
            <a:r>
              <a:t>How dynamics change over time?</a:t>
            </a:r>
          </a:p>
          <a:p>
            <a:pPr marL="345722" indent="-345722" algn="l">
              <a:spcBef>
                <a:spcPts val="3200"/>
              </a:spcBef>
              <a:buSzPct val="75000"/>
              <a:buChar char="•"/>
              <a:defRPr sz="2800"/>
            </a:pPr>
            <a:r>
              <a:t>What happens before forking? </a:t>
            </a:r>
          </a:p>
          <a:p>
            <a:pPr marL="345722" indent="-345722" algn="l">
              <a:spcBef>
                <a:spcPts val="3200"/>
              </a:spcBef>
              <a:buSzPct val="75000"/>
              <a:buChar char="•"/>
              <a:defRPr sz="2800"/>
            </a:pPr>
            <a:r>
              <a:t>Could we have known earlier?</a:t>
            </a:r>
          </a:p>
        </p:txBody>
      </p:sp>
      <p:sp>
        <p:nvSpPr>
          <p:cNvPr id="206" name="Shape 206"/>
          <p:cNvSpPr/>
          <p:nvPr/>
        </p:nvSpPr>
        <p:spPr>
          <a:xfrm>
            <a:off x="902742" y="7793133"/>
            <a:ext cx="10792367"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Important gap: the </a:t>
            </a:r>
            <a:r>
              <a:rPr b="1">
                <a:latin typeface="Helvetica"/>
                <a:ea typeface="Helvetica"/>
                <a:cs typeface="Helvetica"/>
                <a:sym typeface="Helvetica"/>
              </a:rPr>
              <a:t>run-up to forks</a:t>
            </a:r>
            <a:r>
              <a:t> seldom studied</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p>
            <a:pPr/>
            <a:r>
              <a:t>Research Goals</a:t>
            </a:r>
          </a:p>
        </p:txBody>
      </p:sp>
      <p:sp>
        <p:nvSpPr>
          <p:cNvPr id="211" name="Shape 211"/>
          <p:cNvSpPr/>
          <p:nvPr>
            <p:ph type="body" idx="1"/>
          </p:nvPr>
        </p:nvSpPr>
        <p:spPr>
          <a:xfrm>
            <a:off x="952500" y="3075759"/>
            <a:ext cx="11099800" cy="4754464"/>
          </a:xfrm>
          <a:prstGeom prst="rect">
            <a:avLst/>
          </a:prstGeom>
        </p:spPr>
        <p:txBody>
          <a:bodyPr/>
          <a:lstStyle/>
          <a:p>
            <a:pPr/>
            <a:r>
              <a:t>Can we identify if there is a problem?</a:t>
            </a:r>
          </a:p>
          <a:p>
            <a:pPr/>
            <a:r>
              <a:t>Can we do this early enough that we can actually do something about it?</a:t>
            </a:r>
          </a:p>
          <a:p>
            <a:pPr/>
            <a:r>
              <a:t>Can we do this using objectively automate-able processes without having to be intimately familiar with the projects?</a:t>
            </a:r>
          </a:p>
        </p:txBody>
      </p:sp>
      <p:sp>
        <p:nvSpPr>
          <p:cNvPr id="212" name="Shape 21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p>
            <a:pPr/>
            <a:r>
              <a:t>Data Collection</a:t>
            </a:r>
          </a:p>
        </p:txBody>
      </p:sp>
      <p:sp>
        <p:nvSpPr>
          <p:cNvPr id="217" name="Shape 21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Shape 218"/>
          <p:cNvSpPr/>
          <p:nvPr>
            <p:ph type="body" idx="1"/>
          </p:nvPr>
        </p:nvSpPr>
        <p:spPr>
          <a:xfrm>
            <a:off x="952500" y="3258183"/>
            <a:ext cx="11099800" cy="4754464"/>
          </a:xfrm>
          <a:prstGeom prst="rect">
            <a:avLst/>
          </a:prstGeom>
        </p:spPr>
        <p:txBody>
          <a:bodyPr/>
          <a:lstStyle/>
          <a:p>
            <a:pPr marL="0" indent="0" defTabSz="388620">
              <a:lnSpc>
                <a:spcPct val="117999"/>
              </a:lnSpc>
              <a:spcBef>
                <a:spcPts val="0"/>
              </a:spcBef>
              <a:buSzTx/>
              <a:buNone/>
              <a:defRPr sz="3060">
                <a:latin typeface="Helvetica Neue Light"/>
                <a:ea typeface="Helvetica Neue Light"/>
                <a:cs typeface="Helvetica Neue Light"/>
                <a:sym typeface="Helvetica Neue Light"/>
              </a:defRPr>
            </a:pPr>
            <a:r>
              <a:t>The first challenge you face:</a:t>
            </a:r>
          </a:p>
          <a:p>
            <a:pPr marL="0" indent="0" defTabSz="388620">
              <a:lnSpc>
                <a:spcPct val="117999"/>
              </a:lnSpc>
              <a:spcBef>
                <a:spcPts val="0"/>
              </a:spcBef>
              <a:buSzTx/>
              <a:buNone/>
              <a:defRPr sz="3060">
                <a:latin typeface="Helvetica Neue Light"/>
                <a:ea typeface="Helvetica Neue Light"/>
                <a:cs typeface="Helvetica Neue Light"/>
                <a:sym typeface="Helvetica Neue Light"/>
              </a:defRPr>
            </a:pPr>
          </a:p>
          <a:p>
            <a:pPr marL="377825" indent="-377825" defTabSz="388620">
              <a:lnSpc>
                <a:spcPct val="200000"/>
              </a:lnSpc>
              <a:spcBef>
                <a:spcPts val="0"/>
              </a:spcBef>
              <a:defRPr sz="3060">
                <a:latin typeface="Helvetica Neue Light"/>
                <a:ea typeface="Helvetica Neue Light"/>
                <a:cs typeface="Helvetica Neue Light"/>
                <a:sym typeface="Helvetica Neue Light"/>
              </a:defRPr>
            </a:pPr>
            <a:r>
              <a:t>Finding projects that have gone through various types of forking</a:t>
            </a:r>
          </a:p>
          <a:p>
            <a:pPr lvl="1" marL="755650" indent="-377825" defTabSz="388620">
              <a:lnSpc>
                <a:spcPct val="200000"/>
              </a:lnSpc>
              <a:spcBef>
                <a:spcPts val="0"/>
              </a:spcBef>
              <a:defRPr sz="3060">
                <a:latin typeface="Helvetica Neue Light"/>
                <a:ea typeface="Helvetica Neue Light"/>
                <a:cs typeface="Helvetica Neue Light"/>
                <a:sym typeface="Helvetica Neue Light"/>
              </a:defRPr>
            </a:pPr>
            <a:r>
              <a:t>Projects survived</a:t>
            </a:r>
          </a:p>
          <a:p>
            <a:pPr lvl="2" marL="1133475" indent="-377825" defTabSz="388620">
              <a:lnSpc>
                <a:spcPct val="200000"/>
              </a:lnSpc>
              <a:spcBef>
                <a:spcPts val="0"/>
              </a:spcBef>
              <a:defRPr sz="3060">
                <a:latin typeface="Helvetica Neue Light"/>
                <a:ea typeface="Helvetica Neue Light"/>
                <a:cs typeface="Helvetica Neue Light"/>
                <a:sym typeface="Helvetica Neue Light"/>
              </a:defRPr>
            </a:pPr>
            <a:r>
              <a:t>Project records survived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2" name="Shape 222"/>
          <p:cNvSpPr/>
          <p:nvPr>
            <p:ph type="title"/>
          </p:nvPr>
        </p:nvSpPr>
        <p:spPr>
          <a:prstGeom prst="rect">
            <a:avLst/>
          </a:prstGeom>
        </p:spPr>
        <p:txBody>
          <a:bodyPr/>
          <a:lstStyle/>
          <a:p>
            <a:pPr defTabSz="490727">
              <a:defRPr sz="6719"/>
            </a:pPr>
            <a:r>
              <a:t>Data Collection</a:t>
            </a:r>
            <a:br/>
            <a:r>
              <a:t>Projects</a:t>
            </a:r>
          </a:p>
        </p:txBody>
      </p:sp>
      <p:pic>
        <p:nvPicPr>
          <p:cNvPr id="223" name="Screen Shot 2016-02-09 at 1.03.19 PM.png"/>
          <p:cNvPicPr>
            <a:picLocks noChangeAspect="1"/>
          </p:cNvPicPr>
          <p:nvPr/>
        </p:nvPicPr>
        <p:blipFill>
          <a:blip r:embed="rId4">
            <a:extLst/>
          </a:blip>
          <a:srcRect l="0" t="10729" r="10762" b="0"/>
          <a:stretch>
            <a:fillRect/>
          </a:stretch>
        </p:blipFill>
        <p:spPr>
          <a:xfrm>
            <a:off x="2646968" y="3031132"/>
            <a:ext cx="8002743" cy="5793150"/>
          </a:xfrm>
          <a:prstGeom prst="rect">
            <a:avLst/>
          </a:prstGeom>
          <a:ln w="12700">
            <a:miter lim="400000"/>
          </a:ln>
        </p:spPr>
      </p:pic>
      <p:sp>
        <p:nvSpPr>
          <p:cNvPr id="224" name="Shape 22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Shape 225"/>
          <p:cNvSpPr/>
          <p:nvPr/>
        </p:nvSpPr>
        <p:spPr>
          <a:xfrm>
            <a:off x="1986317" y="3585673"/>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226" name="Shape 226"/>
          <p:cNvSpPr/>
          <p:nvPr/>
        </p:nvSpPr>
        <p:spPr>
          <a:xfrm>
            <a:off x="2301311" y="7179773"/>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227" name="Shape 227"/>
          <p:cNvSpPr/>
          <p:nvPr/>
        </p:nvSpPr>
        <p:spPr>
          <a:xfrm>
            <a:off x="654803" y="7783023"/>
            <a:ext cx="1263812"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Not forked</a:t>
            </a:r>
          </a:p>
        </p:txBody>
      </p:sp>
      <p:sp>
        <p:nvSpPr>
          <p:cNvPr id="228" name="Shape 228"/>
          <p:cNvSpPr/>
          <p:nvPr/>
        </p:nvSpPr>
        <p:spPr>
          <a:xfrm>
            <a:off x="2250511" y="5808173"/>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229" name="Shape 229"/>
          <p:cNvSpPr/>
          <p:nvPr/>
        </p:nvSpPr>
        <p:spPr>
          <a:xfrm>
            <a:off x="2250511" y="4185748"/>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230" name="Shape 230"/>
          <p:cNvSpPr/>
          <p:nvPr/>
        </p:nvSpPr>
        <p:spPr>
          <a:xfrm>
            <a:off x="191181" y="50398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231" name="Shape 231"/>
          <p:cNvSpPr/>
          <p:nvPr/>
        </p:nvSpPr>
        <p:spPr>
          <a:xfrm>
            <a:off x="65794" y="3922223"/>
            <a:ext cx="244183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32" name="Shape 232"/>
          <p:cNvSpPr/>
          <p:nvPr/>
        </p:nvSpPr>
        <p:spPr>
          <a:xfrm>
            <a:off x="178481" y="65384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a:r>
              <a:t>Methodology</a:t>
            </a:r>
          </a:p>
        </p:txBody>
      </p:sp>
      <p:sp>
        <p:nvSpPr>
          <p:cNvPr id="237" name="Shape 237"/>
          <p:cNvSpPr/>
          <p:nvPr>
            <p:ph type="body" sz="half" idx="1"/>
          </p:nvPr>
        </p:nvSpPr>
        <p:spPr>
          <a:xfrm>
            <a:off x="965200" y="2387600"/>
            <a:ext cx="6442621" cy="5131991"/>
          </a:xfrm>
          <a:prstGeom prst="rect">
            <a:avLst/>
          </a:prstGeom>
        </p:spPr>
        <p:txBody>
          <a:bodyPr/>
          <a:lstStyle/>
          <a:p>
            <a:pPr marL="0" indent="0">
              <a:buSzTx/>
              <a:buNone/>
            </a:pPr>
            <a:r>
              <a:t>Two analyses:</a:t>
            </a:r>
          </a:p>
          <a:p>
            <a:pPr marL="345722" indent="-345722"/>
            <a:r>
              <a:t>Time series analysis of developers’ communication sentiments</a:t>
            </a:r>
          </a:p>
          <a:p>
            <a:pPr marL="345722" indent="-345722"/>
            <a:r>
              <a:t>Social network analysis of developers’ interaction graphs</a:t>
            </a:r>
          </a:p>
        </p:txBody>
      </p:sp>
      <p:sp>
        <p:nvSpPr>
          <p:cNvPr id="238" name="Shape 23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1" name="Group 241"/>
          <p:cNvGrpSpPr/>
          <p:nvPr/>
        </p:nvGrpSpPr>
        <p:grpSpPr>
          <a:xfrm>
            <a:off x="8181170" y="2167866"/>
            <a:ext cx="4360708" cy="3545271"/>
            <a:chOff x="0" y="0"/>
            <a:chExt cx="4360707" cy="3545270"/>
          </a:xfrm>
        </p:grpSpPr>
        <p:pic>
          <p:nvPicPr>
            <p:cNvPr id="240" name="01_time_series_noise_data.jpg"/>
            <p:cNvPicPr>
              <a:picLocks noChangeAspect="1"/>
            </p:cNvPicPr>
            <p:nvPr/>
          </p:nvPicPr>
          <p:blipFill>
            <a:blip r:embed="rId3">
              <a:extLst/>
            </a:blip>
            <a:srcRect l="2217" t="0" r="10361" b="0"/>
            <a:stretch>
              <a:fillRect/>
            </a:stretch>
          </p:blipFill>
          <p:spPr>
            <a:xfrm>
              <a:off x="127000" y="88900"/>
              <a:ext cx="4106708" cy="3215071"/>
            </a:xfrm>
            <a:prstGeom prst="rect">
              <a:avLst/>
            </a:prstGeom>
            <a:ln>
              <a:noFill/>
            </a:ln>
            <a:effectLst/>
          </p:spPr>
        </p:pic>
        <p:pic>
          <p:nvPicPr>
            <p:cNvPr id="239" name=""/>
            <p:cNvPicPr>
              <a:picLocks noChangeAspect="0"/>
            </p:cNvPicPr>
            <p:nvPr/>
          </p:nvPicPr>
          <p:blipFill>
            <a:blip r:embed="rId4">
              <a:extLst/>
            </a:blip>
            <a:stretch>
              <a:fillRect/>
            </a:stretch>
          </p:blipFill>
          <p:spPr>
            <a:xfrm>
              <a:off x="0" y="-1"/>
              <a:ext cx="4360708" cy="3545272"/>
            </a:xfrm>
            <a:prstGeom prst="rect">
              <a:avLst/>
            </a:prstGeom>
            <a:effectLst/>
          </p:spPr>
        </p:pic>
      </p:grpSp>
      <p:grpSp>
        <p:nvGrpSpPr>
          <p:cNvPr id="244" name="Group 244"/>
          <p:cNvGrpSpPr/>
          <p:nvPr/>
        </p:nvGrpSpPr>
        <p:grpSpPr>
          <a:xfrm>
            <a:off x="8181170" y="5689484"/>
            <a:ext cx="4360708" cy="3172042"/>
            <a:chOff x="0" y="0"/>
            <a:chExt cx="4360707" cy="3172041"/>
          </a:xfrm>
        </p:grpSpPr>
        <p:pic>
          <p:nvPicPr>
            <p:cNvPr id="243" name="3575872381_0da1eec53a.jpg"/>
            <p:cNvPicPr>
              <a:picLocks noChangeAspect="1"/>
            </p:cNvPicPr>
            <p:nvPr/>
          </p:nvPicPr>
          <p:blipFill>
            <a:blip r:embed="rId5">
              <a:extLst/>
            </a:blip>
            <a:srcRect l="0" t="0" r="0" b="0"/>
            <a:stretch>
              <a:fillRect/>
            </a:stretch>
          </p:blipFill>
          <p:spPr>
            <a:xfrm>
              <a:off x="127000" y="88900"/>
              <a:ext cx="4106708" cy="2841842"/>
            </a:xfrm>
            <a:prstGeom prst="rect">
              <a:avLst/>
            </a:prstGeom>
            <a:ln>
              <a:noFill/>
            </a:ln>
            <a:effectLst/>
          </p:spPr>
        </p:pic>
        <p:pic>
          <p:nvPicPr>
            <p:cNvPr id="242" name=""/>
            <p:cNvPicPr>
              <a:picLocks noChangeAspect="0"/>
            </p:cNvPicPr>
            <p:nvPr/>
          </p:nvPicPr>
          <p:blipFill>
            <a:blip r:embed="rId6">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lvl1pPr>
              <a:spcBef>
                <a:spcPts val="3200"/>
              </a:spcBef>
              <a:defRPr sz="6000"/>
            </a:lvl1pPr>
          </a:lstStyle>
          <a:p>
            <a:pPr/>
            <a:r>
              <a:t>Time series analysis of sentiments</a:t>
            </a:r>
          </a:p>
        </p:txBody>
      </p:sp>
      <p:sp>
        <p:nvSpPr>
          <p:cNvPr id="249" name="Shape 249"/>
          <p:cNvSpPr/>
          <p:nvPr>
            <p:ph type="body" idx="1"/>
          </p:nvPr>
        </p:nvSpPr>
        <p:spPr>
          <a:xfrm>
            <a:off x="965200" y="2387600"/>
            <a:ext cx="11074401" cy="6250034"/>
          </a:xfrm>
          <a:prstGeom prst="rect">
            <a:avLst/>
          </a:prstGeom>
        </p:spPr>
        <p:txBody>
          <a:bodyPr/>
          <a:lstStyle/>
          <a:p>
            <a:pPr marL="308680" indent="-308680">
              <a:defRPr sz="2700"/>
            </a:pPr>
            <a:r>
              <a:t>Data: Contents of the messages on the projects’ developers mailing list, for the 10-month run-up to the fork. </a:t>
            </a:r>
          </a:p>
          <a:p>
            <a:pPr lvl="1" marL="753180" indent="-308680">
              <a:defRPr sz="1900"/>
            </a:pPr>
            <a:r>
              <a:t>(Average 9,166 messages per project)</a:t>
            </a:r>
          </a:p>
          <a:p>
            <a:pPr marL="308680" indent="-308680">
              <a:defRPr sz="2700"/>
            </a:pPr>
            <a:r>
              <a:t>Anomaly detection as key indicators of problems among the developers, and intervene if needed.</a:t>
            </a:r>
          </a:p>
        </p:txBody>
      </p:sp>
      <p:sp>
        <p:nvSpPr>
          <p:cNvPr id="250" name="Shape 25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4" name="Shape 254"/>
          <p:cNvSpPr/>
          <p:nvPr>
            <p:ph type="title"/>
          </p:nvPr>
        </p:nvSpPr>
        <p:spPr>
          <a:prstGeom prst="rect">
            <a:avLst/>
          </a:prstGeom>
        </p:spPr>
        <p:txBody>
          <a:bodyPr/>
          <a:lstStyle/>
          <a:p>
            <a:pPr/>
            <a:r>
              <a:t>Sentiment Analysis</a:t>
            </a:r>
          </a:p>
        </p:txBody>
      </p:sp>
      <p:sp>
        <p:nvSpPr>
          <p:cNvPr id="255" name="Shape 255"/>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
        <p:nvSpPr>
          <p:cNvPr id="256" name="Shape 25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a:r>
              <a:t>Great Projects</a:t>
            </a:r>
          </a:p>
        </p:txBody>
      </p:sp>
      <p:sp>
        <p:nvSpPr>
          <p:cNvPr id="125" name="Shape 125"/>
          <p:cNvSpPr/>
          <p:nvPr>
            <p:ph type="body" idx="1"/>
          </p:nvPr>
        </p:nvSpPr>
        <p:spPr>
          <a:xfrm>
            <a:off x="1043844" y="2603500"/>
            <a:ext cx="11304128" cy="4659313"/>
          </a:xfrm>
          <a:prstGeom prst="rect">
            <a:avLst/>
          </a:prstGeom>
        </p:spPr>
        <p:txBody>
          <a:bodyPr/>
          <a:lstStyle/>
          <a:p>
            <a:pPr marL="482600" indent="-228600" defTabSz="457200">
              <a:spcBef>
                <a:spcPts val="0"/>
              </a:spcBef>
              <a:buSzPct val="100000"/>
              <a:defRPr sz="3200"/>
            </a:pPr>
            <a:r>
              <a:t> Technical quality</a:t>
            </a:r>
          </a:p>
          <a:p>
            <a:pPr marL="1043939" indent="-447039" defTabSz="457200">
              <a:spcBef>
                <a:spcPts val="0"/>
              </a:spcBef>
              <a:buSzTx/>
              <a:buNone/>
              <a:defRPr sz="2000"/>
            </a:pP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482600" indent="-228600" defTabSz="457200">
              <a:spcBef>
                <a:spcPts val="0"/>
              </a:spcBef>
              <a:buSzPct val="100000"/>
              <a:defRPr sz="3200"/>
            </a:pPr>
          </a:p>
          <a:p>
            <a:pPr marL="482600" indent="-228600" defTabSz="457200">
              <a:spcBef>
                <a:spcPts val="0"/>
              </a:spcBef>
              <a:buSzPct val="100000"/>
              <a:defRPr sz="3200"/>
            </a:pPr>
            <a:r>
              <a:t> Survivability</a:t>
            </a:r>
          </a:p>
          <a:p>
            <a:pPr marL="825500" indent="-228600" defTabSz="457200">
              <a:spcBef>
                <a:spcPts val="0"/>
              </a:spcBef>
              <a:buSzPct val="100000"/>
              <a:defRPr sz="2000"/>
            </a:pPr>
            <a:r>
              <a:t>Bus number</a:t>
            </a:r>
          </a:p>
        </p:txBody>
      </p:sp>
      <p:sp>
        <p:nvSpPr>
          <p:cNvPr id="126" name="Shape 126"/>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7" name="Shape 127"/>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defTabSz="397256">
              <a:spcBef>
                <a:spcPts val="2800"/>
              </a:spcBef>
              <a:defRPr sz="5440"/>
            </a:pPr>
            <a:r>
              <a:t>Sentiment Analysis</a:t>
            </a:r>
          </a:p>
          <a:p>
            <a:pPr defTabSz="397256">
              <a:spcBef>
                <a:spcPts val="2800"/>
              </a:spcBef>
              <a:defRPr sz="5440"/>
            </a:pPr>
            <a:r>
              <a:t>Examples</a:t>
            </a:r>
          </a:p>
        </p:txBody>
      </p:sp>
      <p:sp>
        <p:nvSpPr>
          <p:cNvPr id="259" name="Shape 259"/>
          <p:cNvSpPr/>
          <p:nvPr>
            <p:ph type="body" sz="half" idx="1"/>
          </p:nvPr>
        </p:nvSpPr>
        <p:spPr>
          <a:xfrm>
            <a:off x="952500" y="2603500"/>
            <a:ext cx="6535354" cy="5759846"/>
          </a:xfrm>
          <a:prstGeom prst="rect">
            <a:avLst/>
          </a:prstGeom>
        </p:spPr>
        <p:txBody>
          <a:bodyPr/>
          <a:lstStyle/>
          <a:p>
            <a:pPr marL="271638" indent="-271638" defTabSz="457200">
              <a:spcBef>
                <a:spcPts val="0"/>
              </a:spcBef>
              <a:defRPr sz="2200"/>
            </a:pPr>
            <a:r>
              <a:t>The Obama administration used it to gauge public opinion to policy announcements and campaign messages ahead of 2012 election.</a:t>
            </a: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r>
              <a:t>Businesses like Expedia use it to understand consumer attitudes and react accordingly.</a:t>
            </a:r>
          </a:p>
        </p:txBody>
      </p:sp>
      <p:sp>
        <p:nvSpPr>
          <p:cNvPr id="260" name="Shape 26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1" name="110.png"/>
          <p:cNvPicPr>
            <a:picLocks noChangeAspect="1"/>
          </p:cNvPicPr>
          <p:nvPr/>
        </p:nvPicPr>
        <p:blipFill>
          <a:blip r:embed="rId3">
            <a:extLst/>
          </a:blip>
          <a:stretch>
            <a:fillRect/>
          </a:stretch>
        </p:blipFill>
        <p:spPr>
          <a:xfrm>
            <a:off x="2866623" y="7049599"/>
            <a:ext cx="7271554" cy="1185823"/>
          </a:xfrm>
          <a:prstGeom prst="rect">
            <a:avLst/>
          </a:prstGeom>
          <a:ln w="12700">
            <a:miter lim="400000"/>
          </a:ln>
        </p:spPr>
      </p:pic>
      <p:pic>
        <p:nvPicPr>
          <p:cNvPr id="262" name="rsz_screen_shot_2012-10-24_at_103053_am-600x453.jpg"/>
          <p:cNvPicPr>
            <a:picLocks noChangeAspect="1"/>
          </p:cNvPicPr>
          <p:nvPr/>
        </p:nvPicPr>
        <p:blipFill>
          <a:blip r:embed="rId4">
            <a:extLst/>
          </a:blip>
          <a:stretch>
            <a:fillRect/>
          </a:stretch>
        </p:blipFill>
        <p:spPr>
          <a:xfrm>
            <a:off x="7434215" y="2833889"/>
            <a:ext cx="4454268" cy="3362972"/>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lvl1pPr>
              <a:spcBef>
                <a:spcPts val="4200"/>
              </a:spcBef>
            </a:lvl1pPr>
          </a:lstStyle>
          <a:p>
            <a:pPr/>
            <a:r>
              <a:t>Sentiment Analysis</a:t>
            </a:r>
          </a:p>
        </p:txBody>
      </p:sp>
      <p:sp>
        <p:nvSpPr>
          <p:cNvPr id="267" name="Shape 267"/>
          <p:cNvSpPr/>
          <p:nvPr>
            <p:ph type="body" idx="1"/>
          </p:nvPr>
        </p:nvSpPr>
        <p:spPr>
          <a:prstGeom prst="rect">
            <a:avLst/>
          </a:prstGeom>
        </p:spPr>
        <p:txBody>
          <a:bodyPr/>
          <a:lstStyle/>
          <a:p>
            <a:pPr lvl="1" marL="802569" indent="-358069"/>
            <a:r>
              <a:rPr sz="2900"/>
              <a:t>Contents of messages sent/received by contributors</a:t>
            </a:r>
            <a:endParaRPr sz="2900"/>
          </a:p>
          <a:p>
            <a:pPr lvl="1" marL="802569" indent="-358069"/>
            <a:r>
              <a:rPr sz="2900"/>
              <a:t>A time series of sentiments, to analyze</a:t>
            </a:r>
          </a:p>
        </p:txBody>
      </p:sp>
      <p:sp>
        <p:nvSpPr>
          <p:cNvPr id="268" name="Shape 2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lvl1pPr defTabSz="490727">
              <a:defRPr sz="6719"/>
            </a:lvl1pPr>
          </a:lstStyle>
          <a:p>
            <a:pPr/>
            <a:r>
              <a:t>Time Series Analysis of Sentiments</a:t>
            </a:r>
          </a:p>
        </p:txBody>
      </p:sp>
      <p:pic>
        <p:nvPicPr>
          <p:cNvPr id="273" name="TS_1.pdf"/>
          <p:cNvPicPr>
            <a:picLocks noChangeAspect="1"/>
          </p:cNvPicPr>
          <p:nvPr/>
        </p:nvPicPr>
        <p:blipFill>
          <a:blip r:embed="rId2">
            <a:extLst/>
          </a:blip>
          <a:srcRect l="0" t="0" r="0" b="0"/>
          <a:stretch>
            <a:fillRect/>
          </a:stretch>
        </p:blipFill>
        <p:spPr>
          <a:xfrm>
            <a:off x="1612899" y="2419349"/>
            <a:ext cx="9779002" cy="6667501"/>
          </a:xfrm>
          <a:prstGeom prst="rect">
            <a:avLst/>
          </a:prstGeom>
          <a:ln w="12700">
            <a:miter lim="400000"/>
          </a:ln>
        </p:spPr>
      </p:pic>
      <p:sp>
        <p:nvSpPr>
          <p:cNvPr id="274" name="Shape 274"/>
          <p:cNvSpPr/>
          <p:nvPr/>
        </p:nvSpPr>
        <p:spPr>
          <a:xfrm>
            <a:off x="2333640" y="7026902"/>
            <a:ext cx="8687104" cy="1"/>
          </a:xfrm>
          <a:prstGeom prst="line">
            <a:avLst/>
          </a:prstGeom>
          <a:ln w="63500">
            <a:solidFill>
              <a:srgbClr val="FF2600">
                <a:alpha val="32319"/>
              </a:srgbClr>
            </a:solidFill>
            <a:miter lim="400000"/>
          </a:ln>
        </p:spPr>
        <p:txBody>
          <a:bodyPr lIns="50800" tIns="50800" rIns="50800" bIns="50800" anchor="ctr"/>
          <a:lstStyle/>
          <a:p>
            <a:pPr>
              <a:defRPr sz="2400"/>
            </a:pPr>
          </a:p>
        </p:txBody>
      </p:sp>
      <p:sp>
        <p:nvSpPr>
          <p:cNvPr id="275" name="Shape 27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78" name="Shape 278"/>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79" name="Shape 2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prstGeom prst="rect">
            <a:avLst/>
          </a:prstGeom>
        </p:spPr>
        <p:txBody>
          <a:bodyPr/>
          <a:lstStyle>
            <a:lvl1pPr defTabSz="490727">
              <a:defRPr sz="6719"/>
            </a:lvl1pPr>
          </a:lstStyle>
          <a:p>
            <a:pPr/>
            <a:r>
              <a:t>Time Series Analysis of Sentiments</a:t>
            </a:r>
          </a:p>
        </p:txBody>
      </p:sp>
      <p:pic>
        <p:nvPicPr>
          <p:cNvPr id="284" name="D_2.pdf"/>
          <p:cNvPicPr>
            <a:picLocks noChangeAspect="1"/>
          </p:cNvPicPr>
          <p:nvPr/>
        </p:nvPicPr>
        <p:blipFill>
          <a:blip r:embed="rId3">
            <a:extLst/>
          </a:blip>
          <a:stretch>
            <a:fillRect/>
          </a:stretch>
        </p:blipFill>
        <p:spPr>
          <a:xfrm>
            <a:off x="3342551" y="2266109"/>
            <a:ext cx="6319698" cy="7468734"/>
          </a:xfrm>
          <a:prstGeom prst="rect">
            <a:avLst/>
          </a:prstGeom>
          <a:ln w="12700">
            <a:miter lim="400000"/>
          </a:ln>
        </p:spPr>
      </p:pic>
      <p:sp>
        <p:nvSpPr>
          <p:cNvPr id="285" name="Shape 285"/>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6" name="Shape 286"/>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7" name="Shape 287"/>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8" name="Shape 288"/>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9" name="Shape 289"/>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90" name="Shape 290"/>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91" name="Shape 291"/>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92" name="Shape 292"/>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93" name="Screen Shot 2017-04-18 at 5.36.17 PM.png"/>
          <p:cNvPicPr>
            <a:picLocks noChangeAspect="1"/>
          </p:cNvPicPr>
          <p:nvPr/>
        </p:nvPicPr>
        <p:blipFill>
          <a:blip r:embed="rId4">
            <a:extLst/>
          </a:blip>
          <a:stretch>
            <a:fillRect/>
          </a:stretch>
        </p:blipFill>
        <p:spPr>
          <a:xfrm>
            <a:off x="3404283" y="4292106"/>
            <a:ext cx="6147769" cy="1704417"/>
          </a:xfrm>
          <a:prstGeom prst="rect">
            <a:avLst/>
          </a:prstGeom>
          <a:ln w="12700">
            <a:miter lim="400000"/>
          </a:ln>
        </p:spPr>
      </p:pic>
      <p:pic>
        <p:nvPicPr>
          <p:cNvPr id="294" name="Screen Shot 2017-04-18 at 5.40.23 PM.png"/>
          <p:cNvPicPr>
            <a:picLocks noChangeAspect="1"/>
          </p:cNvPicPr>
          <p:nvPr/>
        </p:nvPicPr>
        <p:blipFill>
          <a:blip r:embed="rId5">
            <a:extLst/>
          </a:blip>
          <a:stretch>
            <a:fillRect/>
          </a:stretch>
        </p:blipFill>
        <p:spPr>
          <a:xfrm>
            <a:off x="3390538" y="5956157"/>
            <a:ext cx="6147770" cy="1697472"/>
          </a:xfrm>
          <a:prstGeom prst="rect">
            <a:avLst/>
          </a:prstGeom>
          <a:ln w="12700">
            <a:miter lim="400000"/>
          </a:ln>
        </p:spPr>
      </p:pic>
      <p:sp>
        <p:nvSpPr>
          <p:cNvPr id="295" name="Shape 295"/>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96" name="Shape 296"/>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
        <p:nvSpPr>
          <p:cNvPr id="297" name="Shape 297"/>
          <p:cNvSpPr/>
          <p:nvPr>
            <p:ph type="sldNum" sz="quarter" idx="4294967295"/>
          </p:nvPr>
        </p:nvSpPr>
        <p:spPr>
          <a:xfrm>
            <a:off x="6753319" y="9422662"/>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302"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303"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304" name="Shape 304"/>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05" name="Shape 305"/>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306" name="Shape 306"/>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07" name="Shape 307"/>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8" name="Shape 308"/>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9" name="Shape 309"/>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0" name="Shape 310"/>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1" name="Shape 311"/>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2" name="Shape 312"/>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3" name="Shape 313"/>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4" name="Shape 314"/>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pic>
        <p:nvPicPr>
          <p:cNvPr id="315" name="Screen Shot 2017-05-03 at 8.08.40 PM.png"/>
          <p:cNvPicPr>
            <a:picLocks noChangeAspect="1"/>
          </p:cNvPicPr>
          <p:nvPr/>
        </p:nvPicPr>
        <p:blipFill>
          <a:blip r:embed="rId4">
            <a:extLst/>
          </a:blip>
          <a:stretch>
            <a:fillRect/>
          </a:stretch>
        </p:blipFill>
        <p:spPr>
          <a:xfrm>
            <a:off x="204419" y="4153234"/>
            <a:ext cx="5453841" cy="1480510"/>
          </a:xfrm>
          <a:prstGeom prst="rect">
            <a:avLst/>
          </a:prstGeom>
          <a:ln w="12700">
            <a:miter lim="400000"/>
          </a:ln>
        </p:spPr>
      </p:pic>
      <p:pic>
        <p:nvPicPr>
          <p:cNvPr id="316" name="Screen Shot 2017-05-03 at 8.07.45 PM.png"/>
          <p:cNvPicPr>
            <a:picLocks noChangeAspect="1"/>
          </p:cNvPicPr>
          <p:nvPr/>
        </p:nvPicPr>
        <p:blipFill>
          <a:blip r:embed="rId5">
            <a:extLst/>
          </a:blip>
          <a:stretch>
            <a:fillRect/>
          </a:stretch>
        </p:blipFill>
        <p:spPr>
          <a:xfrm>
            <a:off x="196614" y="5583944"/>
            <a:ext cx="5453841" cy="1520235"/>
          </a:xfrm>
          <a:prstGeom prst="rect">
            <a:avLst/>
          </a:prstGeom>
          <a:ln w="12700">
            <a:miter lim="400000"/>
          </a:ln>
        </p:spPr>
      </p:pic>
      <p:pic>
        <p:nvPicPr>
          <p:cNvPr id="317" name="Screen Shot 2017-05-03 at 8.11.43 PM.png"/>
          <p:cNvPicPr>
            <a:picLocks noChangeAspect="1"/>
          </p:cNvPicPr>
          <p:nvPr/>
        </p:nvPicPr>
        <p:blipFill>
          <a:blip r:embed="rId6">
            <a:extLst/>
          </a:blip>
          <a:stretch>
            <a:fillRect/>
          </a:stretch>
        </p:blipFill>
        <p:spPr>
          <a:xfrm>
            <a:off x="7091804" y="4213874"/>
            <a:ext cx="5696911" cy="1520235"/>
          </a:xfrm>
          <a:prstGeom prst="rect">
            <a:avLst/>
          </a:prstGeom>
          <a:ln w="12700">
            <a:miter lim="400000"/>
          </a:ln>
        </p:spPr>
      </p:pic>
      <p:pic>
        <p:nvPicPr>
          <p:cNvPr id="318" name="Screen Shot 2017-05-03 at 8.11.28 PM.png"/>
          <p:cNvPicPr>
            <a:picLocks noChangeAspect="1"/>
          </p:cNvPicPr>
          <p:nvPr/>
        </p:nvPicPr>
        <p:blipFill>
          <a:blip r:embed="rId7">
            <a:extLst/>
          </a:blip>
          <a:stretch>
            <a:fillRect/>
          </a:stretch>
        </p:blipFill>
        <p:spPr>
          <a:xfrm>
            <a:off x="7180166" y="5702268"/>
            <a:ext cx="5594748" cy="1554980"/>
          </a:xfrm>
          <a:prstGeom prst="rect">
            <a:avLst/>
          </a:prstGeom>
          <a:ln w="12700">
            <a:miter lim="400000"/>
          </a:ln>
        </p:spPr>
      </p:pic>
      <p:sp>
        <p:nvSpPr>
          <p:cNvPr id="319" name="Shape 319"/>
          <p:cNvSpPr/>
          <p:nvPr>
            <p:ph type="sldNum" sz="quarter" idx="4294967295"/>
          </p:nvPr>
        </p:nvSpPr>
        <p:spPr>
          <a:xfrm>
            <a:off x="6318148" y="9399123"/>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defTabSz="397256">
              <a:defRPr sz="5440"/>
            </a:pPr>
            <a:r>
              <a:t>Time Series Analysis of Sentiments:</a:t>
            </a:r>
            <a:br/>
            <a:r>
              <a:t>Anomaly Detection</a:t>
            </a:r>
          </a:p>
        </p:txBody>
      </p:sp>
      <p:sp>
        <p:nvSpPr>
          <p:cNvPr id="322" name="Shape 322"/>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23" name="Screen Shot 2017-03-07 at 1.15.03 PM.png"/>
          <p:cNvPicPr>
            <a:picLocks noChangeAspect="1"/>
          </p:cNvPicPr>
          <p:nvPr/>
        </p:nvPicPr>
        <p:blipFill>
          <a:blip r:embed="rId3">
            <a:extLst/>
          </a:blip>
          <a:stretch>
            <a:fillRect/>
          </a:stretch>
        </p:blipFill>
        <p:spPr>
          <a:xfrm>
            <a:off x="4284567" y="3458567"/>
            <a:ext cx="4435666" cy="657136"/>
          </a:xfrm>
          <a:prstGeom prst="rect">
            <a:avLst/>
          </a:prstGeom>
          <a:ln w="12700">
            <a:miter lim="400000"/>
          </a:ln>
        </p:spPr>
      </p:pic>
      <p:pic>
        <p:nvPicPr>
          <p:cNvPr id="324" name="Screen Shot 2017-03-07 at 1.17.06 PM.png"/>
          <p:cNvPicPr>
            <a:picLocks noChangeAspect="1"/>
          </p:cNvPicPr>
          <p:nvPr/>
        </p:nvPicPr>
        <p:blipFill>
          <a:blip r:embed="rId4">
            <a:extLst/>
          </a:blip>
          <a:stretch>
            <a:fillRect/>
          </a:stretch>
        </p:blipFill>
        <p:spPr>
          <a:xfrm>
            <a:off x="10619531" y="3537675"/>
            <a:ext cx="2175180" cy="1540319"/>
          </a:xfrm>
          <a:prstGeom prst="rect">
            <a:avLst/>
          </a:prstGeom>
          <a:ln w="12700">
            <a:miter lim="400000"/>
          </a:ln>
        </p:spPr>
      </p:pic>
      <p:pic>
        <p:nvPicPr>
          <p:cNvPr id="325" name="Screen Shot 2017-03-07 at 1.17.19 PM.png"/>
          <p:cNvPicPr>
            <a:picLocks noChangeAspect="1"/>
          </p:cNvPicPr>
          <p:nvPr/>
        </p:nvPicPr>
        <p:blipFill>
          <a:blip r:embed="rId5">
            <a:extLst/>
          </a:blip>
          <a:stretch>
            <a:fillRect/>
          </a:stretch>
        </p:blipFill>
        <p:spPr>
          <a:xfrm>
            <a:off x="6470302" y="5250169"/>
            <a:ext cx="6177212" cy="4242238"/>
          </a:xfrm>
          <a:prstGeom prst="rect">
            <a:avLst/>
          </a:prstGeom>
          <a:ln w="12700">
            <a:miter lim="400000"/>
          </a:ln>
        </p:spPr>
      </p:pic>
      <p:sp>
        <p:nvSpPr>
          <p:cNvPr id="326" name="Shape 3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30" name="Shape 330"/>
          <p:cNvSpPr/>
          <p:nvPr>
            <p:ph type="body" sz="half" idx="1"/>
          </p:nvPr>
        </p:nvSpPr>
        <p:spPr>
          <a:xfrm>
            <a:off x="952500" y="2603500"/>
            <a:ext cx="11099800" cy="445366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'2008-08-05 02:34:48'</a:t>
            </a:r>
            <a:br/>
            <a:r>
              <a:t>'[Kamailio-Devel] [Kamailio-Users]  1.4.0 release plans,\n project matters'</a:t>
            </a:r>
          </a:p>
          <a:p>
            <a:pPr marL="0" indent="0" algn="ctr">
              <a:buSzTx/>
              <a:buNone/>
              <a:defRPr i="1" sz="3500"/>
            </a:pPr>
            <a:r>
              <a:rPr b="1">
                <a:latin typeface="Helvetica"/>
                <a:ea typeface="Helvetica"/>
                <a:cs typeface="Helvetica"/>
                <a:sym typeface="Helvetica"/>
              </a:rPr>
              <a:t>“</a:t>
            </a:r>
            <a:r>
              <a:t>[…] to the rest of us--those who are not project luminaries--it leaves the situation looking like some absurd, internecine feud replete with tribalism, factionalism, and egotism.</a:t>
            </a:r>
            <a:r>
              <a:rPr b="1">
                <a:latin typeface="Helvetica"/>
                <a:ea typeface="Helvetica"/>
                <a:cs typeface="Helvetica"/>
                <a:sym typeface="Helvetica"/>
              </a:rPr>
              <a:t>”</a:t>
            </a:r>
          </a:p>
        </p:txBody>
      </p:sp>
      <p:sp>
        <p:nvSpPr>
          <p:cNvPr id="331" name="Shape 331"/>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
        <p:nvSpPr>
          <p:cNvPr id="332" name="Shape 33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34" name="Shape 334"/>
          <p:cNvSpPr/>
          <p:nvPr>
            <p:ph type="body" idx="1"/>
          </p:nvPr>
        </p:nvSpPr>
        <p:spPr>
          <a:xfrm>
            <a:off x="952500" y="2603500"/>
            <a:ext cx="11099800" cy="6667564"/>
          </a:xfrm>
          <a:prstGeom prst="rect">
            <a:avLst/>
          </a:prstGeom>
        </p:spPr>
        <p:txBody>
          <a:bodyPr/>
          <a:lstStyle/>
          <a:p>
            <a:pPr marL="0" indent="0">
              <a:buSzTx/>
              <a:buNone/>
              <a:defRPr sz="800">
                <a:solidFill>
                  <a:srgbClr val="DCDEE0"/>
                </a:solidFill>
              </a:defRPr>
            </a:pPr>
            <a:r>
              <a:t>'</a:t>
            </a:r>
            <a:r>
              <a:rPr u="sng">
                <a:hlinkClick r:id="rId3"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algn="ctr">
              <a:buSzTx/>
              <a:buNone/>
              <a:defRPr i="1" sz="3000"/>
            </a:pPr>
            <a:r>
              <a:rPr b="1">
                <a:latin typeface="Helvetica"/>
                <a:ea typeface="Helvetica"/>
                <a:cs typeface="Helvetica"/>
                <a:sym typeface="Helvetica"/>
              </a:rPr>
              <a:t>“</a:t>
            </a:r>
            <a:r>
              <a:t>thanks for the short announcement of the existence of this fork. I was not aware of this, and i’m really disappointed. I think this is not the way to deal with this conflict. </a:t>
            </a:r>
            <a:r>
              <a:rPr>
                <a:solidFill>
                  <a:schemeClr val="accent5"/>
                </a:solidFill>
              </a:rPr>
              <a:t>I had appreciated to know a little bit earlier of this plans, now i understand the events of the past months on this list</a:t>
            </a:r>
            <a:r>
              <a:t> and also the board somewhat better.</a:t>
            </a:r>
            <a:r>
              <a:rPr b="1">
                <a:latin typeface="Helvetica"/>
                <a:ea typeface="Helvetica"/>
                <a:cs typeface="Helvetica"/>
                <a:sym typeface="Helvetica"/>
              </a:rPr>
              <a:t>”</a:t>
            </a:r>
          </a:p>
        </p:txBody>
      </p:sp>
      <p:sp>
        <p:nvSpPr>
          <p:cNvPr id="335" name="Shape 335"/>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
        <p:nvSpPr>
          <p:cNvPr id="336" name="Shape 33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p>
            <a:pPr defTabSz="397256">
              <a:defRPr sz="5440"/>
            </a:pPr>
            <a:r>
              <a:t>Time Series Analysis of Sentiments:</a:t>
            </a:r>
            <a:br/>
            <a:r>
              <a:t>Anomaly Detection</a:t>
            </a:r>
          </a:p>
        </p:txBody>
      </p:sp>
      <p:pic>
        <p:nvPicPr>
          <p:cNvPr id="341" name="O_1.pdf"/>
          <p:cNvPicPr>
            <a:picLocks noChangeAspect="1"/>
          </p:cNvPicPr>
          <p:nvPr/>
        </p:nvPicPr>
        <p:blipFill>
          <a:blip r:embed="rId3">
            <a:extLst/>
          </a:blip>
          <a:stretch>
            <a:fillRect/>
          </a:stretch>
        </p:blipFill>
        <p:spPr>
          <a:xfrm>
            <a:off x="1368278" y="2252562"/>
            <a:ext cx="10268244" cy="7001076"/>
          </a:xfrm>
          <a:prstGeom prst="rect">
            <a:avLst/>
          </a:prstGeom>
          <a:ln w="12700">
            <a:miter lim="400000"/>
          </a:ln>
        </p:spPr>
      </p:pic>
      <p:sp>
        <p:nvSpPr>
          <p:cNvPr id="342" name="Shape 342"/>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3" name="Shape 343"/>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44" name="Shape 344"/>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45" name="Shape 345"/>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6" name="Shape 3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defRPr sz="6200"/>
            </a:pPr>
            <a:r>
              <a:t>Open source is great</a:t>
            </a:r>
            <a:br/>
            <a:r>
              <a:rPr sz="5000"/>
              <a:t>but not all the time</a:t>
            </a:r>
          </a:p>
        </p:txBody>
      </p:sp>
      <p:sp>
        <p:nvSpPr>
          <p:cNvPr id="132" name="Shape 132"/>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Industry afraid of "fly-by-night" open source packages &amp; vendors</a:t>
            </a:r>
          </a:p>
        </p:txBody>
      </p:sp>
      <p:sp>
        <p:nvSpPr>
          <p:cNvPr id="133" name="Shape 133"/>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p>
            <a:pPr defTabSz="397256">
              <a:defRPr sz="5440"/>
            </a:pPr>
            <a:r>
              <a:t>Time Series Analysis of Sentiments:</a:t>
            </a:r>
            <a:br/>
            <a:r>
              <a:t>Anomaly Detection</a:t>
            </a:r>
          </a:p>
        </p:txBody>
      </p:sp>
      <p:pic>
        <p:nvPicPr>
          <p:cNvPr id="351"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52"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53" name="Shape 353"/>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54" name="Shape 354"/>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55" name="Shape 355"/>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56" name="Shape 356"/>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57" name="Shape 357"/>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58" name="Shape 358"/>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59" name="Shape 359"/>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60" name="Shape 360"/>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61" name="Shape 361"/>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62" name="Shape 362"/>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63" name="Shape 363"/>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64" name="Shape 364"/>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5" name="Shape 365"/>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6" name="Shape 366"/>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67" name="Shape 367"/>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368" name="Shape 3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0"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71"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72" name="Shape 372"/>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73" name="Shape 373"/>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4" name="Shape 374"/>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75" name="Shape 375"/>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76" name="Shape 376"/>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7" name="Shape 377"/>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78" name="Shape 378"/>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79" name="Shape 379"/>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80" name="Shape 380"/>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1" name="Shape 381"/>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2" name="Shape 382"/>
          <p:cNvSpPr/>
          <p:nvPr>
            <p:ph type="sldNum" sz="quarter" idx="4294967295"/>
          </p:nvPr>
        </p:nvSpPr>
        <p:spPr>
          <a:xfrm>
            <a:off x="6318148" y="9399123"/>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85" name="O_8.pdf"/>
          <p:cNvPicPr>
            <a:picLocks noChangeAspect="1"/>
          </p:cNvPicPr>
          <p:nvPr/>
        </p:nvPicPr>
        <p:blipFill>
          <a:blip r:embed="rId3">
            <a:extLst/>
          </a:blip>
          <a:stretch>
            <a:fillRect/>
          </a:stretch>
        </p:blipFill>
        <p:spPr>
          <a:xfrm>
            <a:off x="6164981" y="6625793"/>
            <a:ext cx="3479075" cy="2372096"/>
          </a:xfrm>
          <a:prstGeom prst="rect">
            <a:avLst/>
          </a:prstGeom>
          <a:ln w="12700">
            <a:miter lim="400000"/>
          </a:ln>
        </p:spPr>
      </p:pic>
      <p:pic>
        <p:nvPicPr>
          <p:cNvPr id="386" name="O_6.pdf"/>
          <p:cNvPicPr>
            <a:picLocks noChangeAspect="1"/>
          </p:cNvPicPr>
          <p:nvPr/>
        </p:nvPicPr>
        <p:blipFill>
          <a:blip r:embed="rId4">
            <a:extLst/>
          </a:blip>
          <a:srcRect l="0" t="4491" r="0" b="4491"/>
          <a:stretch>
            <a:fillRect/>
          </a:stretch>
        </p:blipFill>
        <p:spPr>
          <a:xfrm>
            <a:off x="6164980" y="4572000"/>
            <a:ext cx="3479076" cy="2159001"/>
          </a:xfrm>
          <a:prstGeom prst="rect">
            <a:avLst/>
          </a:prstGeom>
          <a:ln w="12700">
            <a:miter lim="400000"/>
          </a:ln>
        </p:spPr>
      </p:pic>
      <p:pic>
        <p:nvPicPr>
          <p:cNvPr id="387" name="O_3.pdf"/>
          <p:cNvPicPr>
            <a:picLocks noChangeAspect="1"/>
          </p:cNvPicPr>
          <p:nvPr/>
        </p:nvPicPr>
        <p:blipFill>
          <a:blip r:embed="rId5">
            <a:extLst/>
          </a:blip>
          <a:srcRect l="0" t="4491" r="0" b="4491"/>
          <a:stretch>
            <a:fillRect/>
          </a:stretch>
        </p:blipFill>
        <p:spPr>
          <a:xfrm>
            <a:off x="2734655" y="2415133"/>
            <a:ext cx="3479076" cy="2159001"/>
          </a:xfrm>
          <a:prstGeom prst="rect">
            <a:avLst/>
          </a:prstGeom>
          <a:ln w="12700">
            <a:miter lim="400000"/>
          </a:ln>
        </p:spPr>
      </p:pic>
      <p:pic>
        <p:nvPicPr>
          <p:cNvPr id="388" name="O_7.pdf"/>
          <p:cNvPicPr>
            <a:picLocks noChangeAspect="1"/>
          </p:cNvPicPr>
          <p:nvPr/>
        </p:nvPicPr>
        <p:blipFill>
          <a:blip r:embed="rId6">
            <a:extLst/>
          </a:blip>
          <a:stretch>
            <a:fillRect/>
          </a:stretch>
        </p:blipFill>
        <p:spPr>
          <a:xfrm>
            <a:off x="2734655" y="6625792"/>
            <a:ext cx="3479076" cy="2372097"/>
          </a:xfrm>
          <a:prstGeom prst="rect">
            <a:avLst/>
          </a:prstGeom>
          <a:ln w="12700">
            <a:miter lim="400000"/>
          </a:ln>
        </p:spPr>
      </p:pic>
      <p:pic>
        <p:nvPicPr>
          <p:cNvPr id="389" name="TS_4.pdf"/>
          <p:cNvPicPr>
            <a:picLocks noChangeAspect="1"/>
          </p:cNvPicPr>
          <p:nvPr/>
        </p:nvPicPr>
        <p:blipFill>
          <a:blip r:embed="rId7">
            <a:extLst/>
          </a:blip>
          <a:srcRect l="0" t="0" r="0" b="0"/>
          <a:stretch>
            <a:fillRect/>
          </a:stretch>
        </p:blipFill>
        <p:spPr>
          <a:xfrm>
            <a:off x="6760690" y="2366116"/>
            <a:ext cx="2287643" cy="1559756"/>
          </a:xfrm>
          <a:prstGeom prst="rect">
            <a:avLst/>
          </a:prstGeom>
          <a:ln w="12700">
            <a:miter lim="400000"/>
          </a:ln>
        </p:spPr>
      </p:pic>
      <p:sp>
        <p:nvSpPr>
          <p:cNvPr id="390" name="Shape 390"/>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391" name="Shape 391"/>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2" name="Shape 392"/>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393" name="O_5.pdf"/>
          <p:cNvPicPr>
            <a:picLocks noChangeAspect="1"/>
          </p:cNvPicPr>
          <p:nvPr/>
        </p:nvPicPr>
        <p:blipFill>
          <a:blip r:embed="rId8">
            <a:extLst/>
          </a:blip>
          <a:stretch>
            <a:fillRect/>
          </a:stretch>
        </p:blipFill>
        <p:spPr>
          <a:xfrm>
            <a:off x="2756323" y="4476124"/>
            <a:ext cx="3435671" cy="2342503"/>
          </a:xfrm>
          <a:prstGeom prst="rect">
            <a:avLst/>
          </a:prstGeom>
          <a:ln w="12700">
            <a:miter lim="400000"/>
          </a:ln>
        </p:spPr>
      </p:pic>
      <p:sp>
        <p:nvSpPr>
          <p:cNvPr id="394" name="Shape 394"/>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5" name="Shape 395"/>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6" name="Shape 396"/>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7" name="Shape 397"/>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8" name="Shape 398"/>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9" name="Shape 399"/>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0" name="Shape 400"/>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1" name="Shape 401"/>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2" name="Shape 402"/>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3" name="Shape 403"/>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4" name="Shape 404"/>
          <p:cNvSpPr/>
          <p:nvPr>
            <p:ph type="sldNum" sz="quarter" idx="4294967295"/>
          </p:nvPr>
        </p:nvSpPr>
        <p:spPr>
          <a:xfrm>
            <a:off x="6318148" y="9345605"/>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8" name="Shape 408"/>
          <p:cNvSpPr/>
          <p:nvPr>
            <p:ph type="body" idx="1"/>
          </p:nvPr>
        </p:nvSpPr>
        <p:spPr>
          <a:prstGeom prst="rect">
            <a:avLst/>
          </a:prstGeom>
        </p:spPr>
        <p:txBody>
          <a:bodyPr/>
          <a:lstStyle/>
          <a:p>
            <a:pPr marL="271638" indent="-271638" defTabSz="457200">
              <a:lnSpc>
                <a:spcPct val="117999"/>
              </a:lnSpc>
              <a:spcBef>
                <a:spcPts val="0"/>
              </a:spcBef>
              <a:defRPr sz="2700"/>
            </a:pPr>
            <a:r>
              <a:t>We got close, </a:t>
            </a:r>
          </a:p>
          <a:p>
            <a:pPr lvl="1" marL="716138" indent="-271638" defTabSz="457200">
              <a:lnSpc>
                <a:spcPct val="117999"/>
              </a:lnSpc>
              <a:spcBef>
                <a:spcPts val="0"/>
              </a:spcBef>
              <a:defRPr sz="2700"/>
            </a:pPr>
            <a:r>
              <a:t>but can’t necessarily determine when one vs. other has occurred. </a:t>
            </a:r>
          </a:p>
          <a:p>
            <a:pPr marL="271638" indent="-271638" defTabSz="457200">
              <a:lnSpc>
                <a:spcPct val="117999"/>
              </a:lnSpc>
              <a:spcBef>
                <a:spcPts val="0"/>
              </a:spcBef>
              <a:defRPr sz="2700"/>
            </a:pPr>
          </a:p>
          <a:p>
            <a:pPr marL="271638" indent="-271638" defTabSz="457200">
              <a:lnSpc>
                <a:spcPct val="117999"/>
              </a:lnSpc>
              <a:spcBef>
                <a:spcPts val="0"/>
              </a:spcBef>
              <a:defRPr sz="2700"/>
            </a:pPr>
            <a:r>
              <a:t>So we turn to social network analysis, to figure out whether this is a storm in a teacup, or situation needing intervention. </a:t>
            </a:r>
          </a:p>
          <a:p>
            <a:pPr marL="271638" indent="-271638" defTabSz="457200">
              <a:lnSpc>
                <a:spcPct val="117999"/>
              </a:lnSpc>
              <a:spcBef>
                <a:spcPts val="0"/>
              </a:spcBef>
              <a:defRPr sz="2700"/>
            </a:pPr>
          </a:p>
          <a:p>
            <a:pPr marL="271638" indent="-271638" defTabSz="457200">
              <a:lnSpc>
                <a:spcPct val="117999"/>
              </a:lnSpc>
              <a:spcBef>
                <a:spcPts val="0"/>
              </a:spcBef>
              <a:defRPr sz="2700"/>
            </a:pPr>
            <a:r>
              <a:t>What do these networks look like, who’s involved, what are forces are shaping the community.</a:t>
            </a:r>
          </a:p>
        </p:txBody>
      </p:sp>
      <p:sp>
        <p:nvSpPr>
          <p:cNvPr id="409" name="Shape 4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body" sz="half" idx="1"/>
          </p:nvPr>
        </p:nvSpPr>
        <p:spPr>
          <a:xfrm>
            <a:off x="731093" y="2445642"/>
            <a:ext cx="11378358" cy="3294758"/>
          </a:xfrm>
          <a:prstGeom prst="rect">
            <a:avLst/>
          </a:prstGeom>
        </p:spPr>
        <p:txBody>
          <a:bodyPr/>
          <a:lstStyle/>
          <a:p>
            <a:pPr/>
            <a:r>
              <a:t>Interactions modeled as graphs</a:t>
            </a:r>
          </a:p>
          <a:p>
            <a:pPr lvl="1"/>
            <a:r>
              <a:t>Graphs change over time</a:t>
            </a:r>
          </a:p>
        </p:txBody>
      </p:sp>
      <p:sp>
        <p:nvSpPr>
          <p:cNvPr id="412" name="Shape 41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3"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414"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415"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416" name="Shape 416"/>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417"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418"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419"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420"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421" name="Shape 421"/>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422" name="Shape 422"/>
          <p:cNvSpPr/>
          <p:nvPr>
            <p:ph type="title"/>
          </p:nvPr>
        </p:nvSpPr>
        <p:spPr>
          <a:prstGeom prst="rect">
            <a:avLst/>
          </a:prstGeom>
        </p:spPr>
        <p:txBody>
          <a:bodyPr/>
          <a:lstStyle>
            <a:lvl1pPr defTabSz="397256">
              <a:defRPr sz="544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425" name="Shape 425"/>
          <p:cNvSpPr/>
          <p:nvPr>
            <p:ph type="body" idx="1"/>
          </p:nvPr>
        </p:nvSpPr>
        <p:spPr>
          <a:xfrm>
            <a:off x="977900" y="1866900"/>
            <a:ext cx="11245206" cy="5159803"/>
          </a:xfrm>
          <a:prstGeom prst="rect">
            <a:avLst/>
          </a:prstGeom>
        </p:spPr>
        <p:txBody>
          <a:bodyPr/>
          <a:lstStyle/>
          <a:p>
            <a:pPr marL="0" indent="0">
              <a:buSzTx/>
              <a:buNone/>
              <a:defRPr sz="3600"/>
            </a:pPr>
          </a:p>
          <a:p>
            <a:pPr marL="444500" indent="-444500">
              <a:defRPr sz="3600"/>
            </a:pPr>
            <a:r>
              <a:t>Mathematical models </a:t>
            </a:r>
          </a:p>
          <a:p>
            <a:pPr marL="444500" indent="-444500">
              <a:defRPr sz="3600"/>
            </a:pPr>
            <a:r>
              <a:t>Lead us to estimates of the significance of several parameters’ that affect this longitudinal change.</a:t>
            </a:r>
          </a:p>
        </p:txBody>
      </p:sp>
      <p:sp>
        <p:nvSpPr>
          <p:cNvPr id="426" name="Shape 4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0" name="Shape 43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3" name="Group 433"/>
          <p:cNvGrpSpPr/>
          <p:nvPr/>
        </p:nvGrpSpPr>
        <p:grpSpPr>
          <a:xfrm>
            <a:off x="4394178" y="7246607"/>
            <a:ext cx="608832" cy="843908"/>
            <a:chOff x="0" y="0"/>
            <a:chExt cx="608830" cy="843906"/>
          </a:xfrm>
        </p:grpSpPr>
        <p:pic>
          <p:nvPicPr>
            <p:cNvPr id="432" name="Branching-and-forking.jpg"/>
            <p:cNvPicPr>
              <a:picLocks noChangeAspect="1"/>
            </p:cNvPicPr>
            <p:nvPr/>
          </p:nvPicPr>
          <p:blipFill>
            <a:blip r:embed="rId3">
              <a:extLst/>
            </a:blip>
            <a:srcRect l="18943" t="28096" r="58231" b="25640"/>
            <a:stretch>
              <a:fillRect/>
            </a:stretch>
          </p:blipFill>
          <p:spPr>
            <a:xfrm>
              <a:off x="127000" y="88900"/>
              <a:ext cx="354831" cy="513707"/>
            </a:xfrm>
            <a:prstGeom prst="rect">
              <a:avLst/>
            </a:prstGeom>
            <a:ln>
              <a:noFill/>
            </a:ln>
            <a:effectLst/>
          </p:spPr>
        </p:pic>
        <p:pic>
          <p:nvPicPr>
            <p:cNvPr id="431" name=""/>
            <p:cNvPicPr>
              <a:picLocks noChangeAspect="0"/>
            </p:cNvPicPr>
            <p:nvPr/>
          </p:nvPicPr>
          <p:blipFill>
            <a:blip r:embed="rId4">
              <a:extLst/>
            </a:blip>
            <a:stretch>
              <a:fillRect/>
            </a:stretch>
          </p:blipFill>
          <p:spPr>
            <a:xfrm>
              <a:off x="-1" y="0"/>
              <a:ext cx="608832" cy="843907"/>
            </a:xfrm>
            <a:prstGeom prst="rect">
              <a:avLst/>
            </a:prstGeom>
            <a:effectLst/>
          </p:spPr>
        </p:pic>
      </p:grpSp>
      <p:grpSp>
        <p:nvGrpSpPr>
          <p:cNvPr id="436" name="Group 436"/>
          <p:cNvGrpSpPr/>
          <p:nvPr/>
        </p:nvGrpSpPr>
        <p:grpSpPr>
          <a:xfrm>
            <a:off x="4374306" y="5117574"/>
            <a:ext cx="648576" cy="843908"/>
            <a:chOff x="0" y="0"/>
            <a:chExt cx="648574" cy="843906"/>
          </a:xfrm>
        </p:grpSpPr>
        <p:pic>
          <p:nvPicPr>
            <p:cNvPr id="435" name="Branching-and-forking.jpg"/>
            <p:cNvPicPr>
              <a:picLocks noChangeAspect="1"/>
            </p:cNvPicPr>
            <p:nvPr/>
          </p:nvPicPr>
          <p:blipFill>
            <a:blip r:embed="rId3">
              <a:extLst/>
            </a:blip>
            <a:srcRect l="61449" t="23778" r="9779" b="23778"/>
            <a:stretch>
              <a:fillRect/>
            </a:stretch>
          </p:blipFill>
          <p:spPr>
            <a:xfrm>
              <a:off x="127000" y="88900"/>
              <a:ext cx="394575" cy="513707"/>
            </a:xfrm>
            <a:prstGeom prst="rect">
              <a:avLst/>
            </a:prstGeom>
            <a:ln>
              <a:noFill/>
            </a:ln>
            <a:effectLst/>
          </p:spPr>
        </p:pic>
        <p:pic>
          <p:nvPicPr>
            <p:cNvPr id="434" name=""/>
            <p:cNvPicPr>
              <a:picLocks noChangeAspect="0"/>
            </p:cNvPicPr>
            <p:nvPr/>
          </p:nvPicPr>
          <p:blipFill>
            <a:blip r:embed="rId5">
              <a:extLst/>
            </a:blip>
            <a:stretch>
              <a:fillRect/>
            </a:stretch>
          </p:blipFill>
          <p:spPr>
            <a:xfrm>
              <a:off x="-1" y="-1"/>
              <a:ext cx="648576" cy="843908"/>
            </a:xfrm>
            <a:prstGeom prst="rect">
              <a:avLst/>
            </a:prstGeom>
            <a:effectLst/>
          </p:spPr>
        </p:pic>
      </p:grpSp>
      <p:sp>
        <p:nvSpPr>
          <p:cNvPr id="437" name="Shape 437"/>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graphicFrame>
        <p:nvGraphicFramePr>
          <p:cNvPr id="438" name="Table 438"/>
          <p:cNvGraphicFramePr/>
          <p:nvPr/>
        </p:nvGraphicFramePr>
        <p:xfrm>
          <a:off x="1988429" y="2971773"/>
          <a:ext cx="8512555" cy="6286501"/>
        </p:xfrm>
        <a:graphic xmlns:a="http://schemas.openxmlformats.org/drawingml/2006/main">
          <a:graphicData uri="http://schemas.openxmlformats.org/drawingml/2006/table">
            <a:tbl>
              <a:tblPr firstCol="1" firstRow="1" lastCol="0" lastRow="0" bandCol="0" bandRow="0" rtl="0">
                <a:tableStyleId>{D51ADE6A-740E-44AE-83CC-AE7238B6C88D}</a:tableStyleId>
              </a:tblPr>
              <a:tblGrid>
                <a:gridCol w="3098800"/>
                <a:gridCol w="1482285"/>
                <a:gridCol w="1482285"/>
                <a:gridCol w="1482285"/>
                <a:gridCol w="1482285"/>
              </a:tblGrid>
              <a:tr h="868308">
                <a:tc>
                  <a:txBody>
                    <a:bodyPr/>
                    <a:lstStyle/>
                    <a:p>
                      <a:pPr algn="l" defTabSz="457200">
                        <a:lnSpc>
                          <a:spcPct val="117999"/>
                        </a:lnSpc>
                        <a:defRPr sz="1600">
                          <a:sym typeface="Helvetica Neue"/>
                        </a:defRPr>
                      </a:pPr>
                    </a:p>
                  </a:txBody>
                  <a:tcPr marL="50800" marR="50800" marT="50800" marB="50800" anchor="ctr" anchorCtr="0" horzOverflow="overflow">
                    <a:lnL w="12700">
                      <a:solidFill>
                        <a:srgbClr val="000000"/>
                      </a:solidFill>
                      <a:miter lim="400000"/>
                    </a:lnL>
                    <a:lnT w="12700">
                      <a:solidFill>
                        <a:srgbClr val="000000"/>
                      </a:solidFill>
                      <a:miter lim="400000"/>
                    </a:lnT>
                  </a:tcPr>
                </a:tc>
                <a:tc>
                  <a:txBody>
                    <a:bodyPr/>
                    <a:lstStyle/>
                    <a:p>
                      <a:pPr algn="l" defTabSz="457200">
                        <a:lnSpc>
                          <a:spcPct val="117999"/>
                        </a:lnSpc>
                      </a:pPr>
                      <a:r>
                        <a:rPr sz="1600">
                          <a:sym typeface="Helvetica Neue"/>
                        </a:rPr>
                        <a:t>Negative three-cycles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positive transitive triplets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Out-out degree assortativity</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Developer’s source code activity</a:t>
                      </a:r>
                    </a:p>
                  </a:txBody>
                  <a:tcPr marL="50800" marR="50800" marT="50800" marB="50800" anchor="ctr" anchorCtr="0" horzOverflow="overflow">
                    <a:lnR w="12700">
                      <a:solidFill>
                        <a:srgbClr val="000000"/>
                      </a:solidFill>
                      <a:miter lim="400000"/>
                    </a:lnR>
                    <a:lnT w="12700">
                      <a:solidFill>
                        <a:srgbClr val="000000"/>
                      </a:solidFill>
                      <a:miter lim="400000"/>
                    </a:lnT>
                  </a:tcPr>
                </a:tc>
              </a:tr>
              <a:tr h="2095500">
                <a:tc>
                  <a:txBody>
                    <a:bodyPr/>
                    <a:lstStyle/>
                    <a:p>
                      <a:pPr lvl="1" algn="l">
                        <a:spcBef>
                          <a:spcPts val="3200"/>
                        </a:spcBef>
                        <a:defRPr b="0" sz="2500">
                          <a:solidFill>
                            <a:schemeClr val="accent5">
                              <a:hueOff val="-176146"/>
                              <a:satOff val="3665"/>
                              <a:lumOff val="-13986"/>
                            </a:schemeClr>
                          </a:solidFill>
                          <a:latin typeface="+mn-lt"/>
                          <a:ea typeface="+mn-ea"/>
                          <a:cs typeface="+mn-cs"/>
                        </a:defRPr>
                      </a:pPr>
                      <a:r>
                        <a:t>Conflict-driven</a:t>
                      </a:r>
                    </a:p>
                  </a:txBody>
                  <a:tcPr marL="50800" marR="50800" marT="50800" marB="50800" anchor="ctr" anchorCtr="0" horzOverflow="overflow">
                    <a:lnL w="12700">
                      <a:solidFill>
                        <a:srgbClr val="000000"/>
                      </a:solidFill>
                      <a:miter lim="400000"/>
                    </a:lnL>
                  </a:tcPr>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defRPr sz="1900"/>
                      </a:pPr>
                    </a:p>
                  </a:txBody>
                  <a:tcPr marL="50800" marR="50800" marT="50800" marB="50800" anchor="ctr" anchorCtr="0" horzOverflow="overflow">
                    <a:lnR w="12700">
                      <a:solidFill>
                        <a:srgbClr val="000000"/>
                      </a:solidFill>
                      <a:miter lim="400000"/>
                    </a:lnR>
                  </a:tcPr>
                </a:tc>
              </a:tr>
              <a:tr h="2095500">
                <a:tc>
                  <a:txBody>
                    <a:bodyPr/>
                    <a:lstStyle/>
                    <a:p>
                      <a:pPr lvl="1" algn="l">
                        <a:spcBef>
                          <a:spcPts val="3200"/>
                        </a:spcBef>
                        <a:defRPr b="0" sz="2500">
                          <a:solidFill>
                            <a:schemeClr val="accent6">
                              <a:lumOff val="-8741"/>
                            </a:schemeClr>
                          </a:solidFill>
                          <a:latin typeface="+mn-lt"/>
                          <a:ea typeface="+mn-ea"/>
                          <a:cs typeface="+mn-cs"/>
                        </a:defRPr>
                      </a:pPr>
                      <a:r>
                        <a:t>Non-conflict-driven</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r>
                        <a:rPr sz="1900"/>
                        <a:t>Statistically Significant (*)</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40" name="Shape 440"/>
          <p:cNvSpPr/>
          <p:nvPr>
            <p:ph type="body" idx="1"/>
          </p:nvPr>
        </p:nvSpPr>
        <p:spPr>
          <a:xfrm>
            <a:off x="965200" y="2387600"/>
            <a:ext cx="10094417" cy="6286500"/>
          </a:xfrm>
          <a:prstGeom prst="rect">
            <a:avLst/>
          </a:prstGeom>
        </p:spPr>
        <p:txBody>
          <a:bodyPr/>
          <a:lstStyle/>
          <a:p>
            <a:pPr lvl="1" marL="790222" indent="-345722">
              <a:defRPr sz="2500">
                <a:solidFill>
                  <a:schemeClr val="accent5">
                    <a:hueOff val="-176146"/>
                    <a:satOff val="3665"/>
                    <a:lumOff val="-13986"/>
                  </a:schemeClr>
                </a:solidFill>
              </a:defRPr>
            </a:pPr>
            <a:r>
              <a:t>Conflict-driven</a:t>
            </a:r>
          </a:p>
          <a:p>
            <a:pPr lvl="2" marL="1234722" indent="-345722">
              <a:defRPr sz="2500"/>
            </a:pPr>
            <a:r>
              <a:t>Local hierarchy </a:t>
            </a:r>
            <a:r>
              <a:rPr sz="1500"/>
              <a:t>(Negative three-cycles (opposite of hierarchy) and positive transitive triplets</a:t>
            </a:r>
          </a:p>
          <a:p>
            <a:pPr lvl="2" marL="1234722" indent="-345722">
              <a:defRPr sz="2500"/>
            </a:pPr>
            <a:r>
              <a:t>Tendency of heavy mailing-list poster developers to be tied to other heavy mailing-list poster developers </a:t>
            </a:r>
            <a:r>
              <a:rPr sz="1500"/>
              <a:t>(Out-out degree assortativity)</a:t>
            </a:r>
          </a:p>
          <a:p>
            <a:pPr lvl="1" marL="790222" indent="-345722">
              <a:defRPr sz="2500">
                <a:solidFill>
                  <a:schemeClr val="accent6">
                    <a:lumOff val="-8741"/>
                  </a:schemeClr>
                </a:solidFill>
              </a:defRPr>
            </a:pPr>
            <a:r>
              <a:t>Non-conflict-driven</a:t>
            </a:r>
          </a:p>
          <a:p>
            <a:pPr lvl="2" marL="1234722" indent="-345722">
              <a:defRPr sz="2500"/>
            </a:pPr>
            <a:r>
              <a:t>Tendency of heavy code contributors to be tied to other heavy code contributors </a:t>
            </a:r>
            <a:r>
              <a:rPr sz="1500"/>
              <a:t>(Developer’s source code activity)</a:t>
            </a:r>
          </a:p>
        </p:txBody>
      </p:sp>
      <p:sp>
        <p:nvSpPr>
          <p:cNvPr id="441" name="Shape 44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4" name="Group 444"/>
          <p:cNvGrpSpPr/>
          <p:nvPr/>
        </p:nvGrpSpPr>
        <p:grpSpPr>
          <a:xfrm>
            <a:off x="10873705" y="6067088"/>
            <a:ext cx="1690827" cy="2410369"/>
            <a:chOff x="0" y="0"/>
            <a:chExt cx="1690826" cy="2410368"/>
          </a:xfrm>
        </p:grpSpPr>
        <p:pic>
          <p:nvPicPr>
            <p:cNvPr id="443"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442"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447" name="Group 447"/>
          <p:cNvGrpSpPr/>
          <p:nvPr/>
        </p:nvGrpSpPr>
        <p:grpSpPr>
          <a:xfrm>
            <a:off x="10822334" y="3031891"/>
            <a:ext cx="1793568" cy="2334604"/>
            <a:chOff x="0" y="0"/>
            <a:chExt cx="1793566" cy="2334602"/>
          </a:xfrm>
        </p:grpSpPr>
        <p:pic>
          <p:nvPicPr>
            <p:cNvPr id="446"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445" name=""/>
            <p:cNvPicPr>
              <a:picLocks noChangeAspect="0"/>
            </p:cNvPicPr>
            <p:nvPr/>
          </p:nvPicPr>
          <p:blipFill>
            <a:blip r:embed="rId6">
              <a:extLst/>
            </a:blip>
            <a:stretch>
              <a:fillRect/>
            </a:stretch>
          </p:blipFill>
          <p:spPr>
            <a:xfrm>
              <a:off x="0" y="-1"/>
              <a:ext cx="1793567" cy="2334604"/>
            </a:xfrm>
            <a:prstGeom prst="rect">
              <a:avLst/>
            </a:prstGeom>
            <a:effectLst/>
          </p:spPr>
        </p:pic>
      </p:grpSp>
      <p:sp>
        <p:nvSpPr>
          <p:cNvPr id="448" name="Shape 448"/>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pic>
        <p:nvPicPr>
          <p:cNvPr id="449" name="Screen Shot 2017-05-03 at 10.03.28 PM.png"/>
          <p:cNvPicPr>
            <a:picLocks noChangeAspect="1"/>
          </p:cNvPicPr>
          <p:nvPr/>
        </p:nvPicPr>
        <p:blipFill>
          <a:blip r:embed="rId7">
            <a:extLst/>
          </a:blip>
          <a:stretch>
            <a:fillRect/>
          </a:stretch>
        </p:blipFill>
        <p:spPr>
          <a:xfrm>
            <a:off x="5800885" y="4521323"/>
            <a:ext cx="135949" cy="192061"/>
          </a:xfrm>
          <a:prstGeom prst="rect">
            <a:avLst/>
          </a:prstGeom>
          <a:ln w="12700">
            <a:miter lim="400000"/>
          </a:ln>
        </p:spPr>
      </p:pic>
      <p:pic>
        <p:nvPicPr>
          <p:cNvPr id="450" name="Screen Shot 2017-05-03 at 10.03.46 PM.png"/>
          <p:cNvPicPr>
            <a:picLocks noChangeAspect="1"/>
          </p:cNvPicPr>
          <p:nvPr/>
        </p:nvPicPr>
        <p:blipFill>
          <a:blip r:embed="rId8">
            <a:extLst/>
          </a:blip>
          <a:stretch>
            <a:fillRect/>
          </a:stretch>
        </p:blipFill>
        <p:spPr>
          <a:xfrm>
            <a:off x="10267485" y="4523770"/>
            <a:ext cx="135950" cy="187166"/>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4" name="Shape 454"/>
          <p:cNvSpPr/>
          <p:nvPr>
            <p:ph type="body" idx="1"/>
          </p:nvPr>
        </p:nvSpPr>
        <p:spPr>
          <a:xfrm>
            <a:off x="965200" y="2387600"/>
            <a:ext cx="10094417" cy="6286500"/>
          </a:xfrm>
          <a:prstGeom prst="rect">
            <a:avLst/>
          </a:prstGeom>
        </p:spPr>
        <p:txBody>
          <a:bodyPr/>
          <a:lstStyle/>
          <a:p>
            <a:pPr lvl="1" marL="790222" indent="-345722">
              <a:defRPr sz="2700">
                <a:solidFill>
                  <a:schemeClr val="accent5">
                    <a:hueOff val="-176146"/>
                    <a:satOff val="3665"/>
                    <a:lumOff val="-13986"/>
                  </a:schemeClr>
                </a:solidFill>
              </a:defRPr>
            </a:pPr>
            <a:r>
              <a:t>Conflict-driven</a:t>
            </a:r>
          </a:p>
          <a:p>
            <a:pPr lvl="2" marL="1234722" indent="-345722">
              <a:defRPr sz="2700"/>
            </a:pPr>
            <a:r>
              <a:t>Negative dips anomalies pre-fork</a:t>
            </a:r>
          </a:p>
          <a:p>
            <a:pPr lvl="1" marL="790222" indent="-345722">
              <a:defRPr sz="2700">
                <a:solidFill>
                  <a:schemeClr val="accent6">
                    <a:lumOff val="-8741"/>
                  </a:schemeClr>
                </a:solidFill>
              </a:defRPr>
            </a:pPr>
            <a:r>
              <a:t>Non-conflict-driven</a:t>
            </a:r>
          </a:p>
          <a:p>
            <a:pPr lvl="2" marL="1234722" indent="-345722">
              <a:defRPr sz="2700"/>
            </a:pPr>
            <a:r>
              <a:t>Positive spikes anomalies pre-fork.</a:t>
            </a:r>
          </a:p>
        </p:txBody>
      </p:sp>
      <p:sp>
        <p:nvSpPr>
          <p:cNvPr id="455" name="Shape 45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8" name="Group 458"/>
          <p:cNvGrpSpPr/>
          <p:nvPr/>
        </p:nvGrpSpPr>
        <p:grpSpPr>
          <a:xfrm>
            <a:off x="10873705" y="6067088"/>
            <a:ext cx="1690827" cy="2410369"/>
            <a:chOff x="0" y="0"/>
            <a:chExt cx="1690826" cy="2410368"/>
          </a:xfrm>
        </p:grpSpPr>
        <p:pic>
          <p:nvPicPr>
            <p:cNvPr id="457"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456"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461" name="Group 461"/>
          <p:cNvGrpSpPr/>
          <p:nvPr/>
        </p:nvGrpSpPr>
        <p:grpSpPr>
          <a:xfrm>
            <a:off x="10822334" y="3031891"/>
            <a:ext cx="1793568" cy="2334604"/>
            <a:chOff x="0" y="0"/>
            <a:chExt cx="1793566" cy="2334602"/>
          </a:xfrm>
        </p:grpSpPr>
        <p:pic>
          <p:nvPicPr>
            <p:cNvPr id="460"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459" name=""/>
            <p:cNvPicPr>
              <a:picLocks noChangeAspect="0"/>
            </p:cNvPicPr>
            <p:nvPr/>
          </p:nvPicPr>
          <p:blipFill>
            <a:blip r:embed="rId5">
              <a:extLst/>
            </a:blip>
            <a:stretch>
              <a:fillRect/>
            </a:stretch>
          </p:blipFill>
          <p:spPr>
            <a:xfrm>
              <a:off x="0" y="-1"/>
              <a:ext cx="1793567" cy="2334604"/>
            </a:xfrm>
            <a:prstGeom prst="rect">
              <a:avLst/>
            </a:prstGeom>
            <a:effectLst/>
          </p:spPr>
        </p:pic>
      </p:grpSp>
      <p:sp>
        <p:nvSpPr>
          <p:cNvPr id="462" name="Shape 462"/>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4" name="Shape 464"/>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65" name="Shape 465"/>
          <p:cNvSpPr/>
          <p:nvPr>
            <p:ph type="body" idx="1"/>
          </p:nvPr>
        </p:nvSpPr>
        <p:spPr>
          <a:xfrm>
            <a:off x="965200" y="2387600"/>
            <a:ext cx="10094417" cy="6286500"/>
          </a:xfrm>
          <a:prstGeom prst="rect">
            <a:avLst/>
          </a:prstGeom>
        </p:spPr>
        <p:txBody>
          <a:bodyPr/>
          <a:lstStyle/>
          <a:p>
            <a:pPr marL="0" indent="0">
              <a:buSzTx/>
              <a:buNone/>
              <a:defRPr sz="2400"/>
            </a:pPr>
            <a:r>
              <a:t>Here’s what I found:</a:t>
            </a:r>
          </a:p>
          <a:p>
            <a:pPr marL="345722" indent="-345722">
              <a:defRPr sz="2400"/>
            </a:pPr>
            <a:r>
              <a:t>Conflict-driven forks exhibited anomalies; time series analysis of sentiments shows the anomalies occur before the fork event</a:t>
            </a:r>
          </a:p>
          <a:p>
            <a:pPr marL="345722" indent="-345722">
              <a:defRPr sz="2400"/>
            </a:pPr>
            <a:r>
              <a:t>Non-conflict-driven forks did not suffer from negative pre-fork anomalies</a:t>
            </a:r>
          </a:p>
          <a:p>
            <a:pPr marL="0" indent="0">
              <a:buSzTx/>
              <a:buNone/>
              <a:defRPr sz="2400"/>
            </a:pPr>
            <a:r>
              <a:t>Here’s the implications of what I found</a:t>
            </a:r>
          </a:p>
          <a:p>
            <a:pPr marL="228600" indent="-228600">
              <a:buSzPct val="100000"/>
              <a:defRPr sz="2400"/>
            </a:pPr>
            <a:r>
              <a:t>It’s not great, but a good way of caring about an open source project that you rely on.</a:t>
            </a:r>
          </a:p>
        </p:txBody>
      </p:sp>
      <p:sp>
        <p:nvSpPr>
          <p:cNvPr id="466" name="Shape 466"/>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a:r>
              <a:t>What is this about?</a:t>
            </a:r>
          </a:p>
        </p:txBody>
      </p:sp>
      <p:sp>
        <p:nvSpPr>
          <p:cNvPr id="138" name="Shape 138"/>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triggers forking?</a:t>
            </a:r>
          </a:p>
          <a:p>
            <a:pPr lvl="1" marL="685799" indent="-342899">
              <a:defRPr sz="2100"/>
            </a:pPr>
            <a:r>
              <a:t>Can we do something to predict when the community started to disintegrate?</a:t>
            </a:r>
          </a:p>
        </p:txBody>
      </p:sp>
      <p:sp>
        <p:nvSpPr>
          <p:cNvPr id="139" name="Shape 13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2" name="Group 142"/>
          <p:cNvGrpSpPr/>
          <p:nvPr/>
        </p:nvGrpSpPr>
        <p:grpSpPr>
          <a:xfrm>
            <a:off x="7007215" y="2926691"/>
            <a:ext cx="5051344" cy="5326438"/>
            <a:chOff x="0" y="0"/>
            <a:chExt cx="5051343" cy="5326437"/>
          </a:xfrm>
        </p:grpSpPr>
        <p:pic>
          <p:nvPicPr>
            <p:cNvPr id="141" name="communication.jpg"/>
            <p:cNvPicPr>
              <a:picLocks noChangeAspect="1"/>
            </p:cNvPicPr>
            <p:nvPr/>
          </p:nvPicPr>
          <p:blipFill>
            <a:blip r:embed="rId4">
              <a:extLst/>
            </a:blip>
            <a:stretch>
              <a:fillRect/>
            </a:stretch>
          </p:blipFill>
          <p:spPr>
            <a:xfrm>
              <a:off x="127000" y="88900"/>
              <a:ext cx="4797344" cy="4996238"/>
            </a:xfrm>
            <a:prstGeom prst="rect">
              <a:avLst/>
            </a:prstGeom>
            <a:ln>
              <a:noFill/>
            </a:ln>
            <a:effectLst/>
          </p:spPr>
        </p:pic>
        <p:pic>
          <p:nvPicPr>
            <p:cNvPr id="140" name=""/>
            <p:cNvPicPr>
              <a:picLocks noChangeAspect="0"/>
            </p:cNvPicPr>
            <p:nvPr/>
          </p:nvPicPr>
          <p:blipFill>
            <a:blip r:embed="rId5">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68" name="Shape 468"/>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69" name="Shape 469"/>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1" name="Shape 471"/>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72"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73" name="Shape 473"/>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5" name="Shape 475"/>
          <p:cNvSpPr/>
          <p:nvPr>
            <p:ph type="title"/>
          </p:nvPr>
        </p:nvSpPr>
        <p:spPr>
          <a:prstGeom prst="rect">
            <a:avLst/>
          </a:prstGeom>
        </p:spPr>
        <p:txBody>
          <a:bodyPr/>
          <a:lstStyle/>
          <a:p>
            <a:pPr/>
            <a:r>
              <a:t>Summary</a:t>
            </a:r>
          </a:p>
        </p:txBody>
      </p:sp>
      <p:sp>
        <p:nvSpPr>
          <p:cNvPr id="476" name="Shape 47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Shape 477"/>
          <p:cNvSpPr/>
          <p:nvPr>
            <p:ph type="body" sz="half" idx="1"/>
          </p:nvPr>
        </p:nvSpPr>
        <p:spPr>
          <a:xfrm>
            <a:off x="871543" y="2797731"/>
            <a:ext cx="7461503" cy="5910738"/>
          </a:xfrm>
          <a:prstGeom prst="rect">
            <a:avLst/>
          </a:prstGeom>
        </p:spPr>
        <p:txBody>
          <a:bodyPr/>
          <a:lstStyle>
            <a:lvl1pPr>
              <a:defRPr sz="3500"/>
            </a:lvl1pPr>
          </a:lstStyle>
          <a:p>
            <a:pPr/>
            <a:r>
              <a:t>Using the two techniques together, we believe, would be a good indicator of project health and project forking, however, this needs to be validated using a bigger dataset, when more data becomes attainable. </a:t>
            </a:r>
          </a:p>
        </p:txBody>
      </p:sp>
      <p:grpSp>
        <p:nvGrpSpPr>
          <p:cNvPr id="480" name="Group 480"/>
          <p:cNvGrpSpPr/>
          <p:nvPr/>
        </p:nvGrpSpPr>
        <p:grpSpPr>
          <a:xfrm>
            <a:off x="8660557" y="3366112"/>
            <a:ext cx="3172994" cy="2615431"/>
            <a:chOff x="0" y="0"/>
            <a:chExt cx="3172992" cy="2615429"/>
          </a:xfrm>
        </p:grpSpPr>
        <p:pic>
          <p:nvPicPr>
            <p:cNvPr id="479"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78"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83" name="Group 483"/>
          <p:cNvGrpSpPr/>
          <p:nvPr/>
        </p:nvGrpSpPr>
        <p:grpSpPr>
          <a:xfrm>
            <a:off x="8660558" y="6227570"/>
            <a:ext cx="3172994" cy="2350144"/>
            <a:chOff x="0" y="0"/>
            <a:chExt cx="3172993" cy="2350143"/>
          </a:xfrm>
        </p:grpSpPr>
        <p:pic>
          <p:nvPicPr>
            <p:cNvPr id="482"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81"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5" name="Shape 485"/>
          <p:cNvSpPr/>
          <p:nvPr>
            <p:ph type="title"/>
          </p:nvPr>
        </p:nvSpPr>
        <p:spPr>
          <a:prstGeom prst="rect">
            <a:avLst/>
          </a:prstGeom>
        </p:spPr>
        <p:txBody>
          <a:bodyPr/>
          <a:lstStyle/>
          <a:p>
            <a:pPr/>
            <a:r>
              <a:t>Summary</a:t>
            </a:r>
          </a:p>
        </p:txBody>
      </p:sp>
      <p:sp>
        <p:nvSpPr>
          <p:cNvPr id="486" name="Shape 486"/>
          <p:cNvSpPr/>
          <p:nvPr>
            <p:ph type="body" idx="1"/>
          </p:nvPr>
        </p:nvSpPr>
        <p:spPr>
          <a:prstGeom prst="rect">
            <a:avLst/>
          </a:prstGeom>
        </p:spPr>
        <p:txBody>
          <a:bodyPr/>
          <a:lstStyle/>
          <a:p>
            <a:pPr marL="351155" indent="-351155" defTabSz="461518">
              <a:spcBef>
                <a:spcPts val="3300"/>
              </a:spcBef>
              <a:defRPr sz="2765"/>
            </a:pPr>
            <a:r>
              <a:t>Represented longitudinal dynamics in conflict-driven vs. non-conflict-driven forks</a:t>
            </a:r>
          </a:p>
          <a:p>
            <a:pPr marL="351155" indent="-351155" defTabSz="461518">
              <a:spcBef>
                <a:spcPts val="3300"/>
              </a:spcBef>
              <a:defRPr sz="2765"/>
            </a:pPr>
            <a:r>
              <a:t>Suggested indicators of unhealthy dynamics to suggest intervention</a:t>
            </a:r>
          </a:p>
          <a:p>
            <a:pPr marL="351155" indent="-351155" defTabSz="461518">
              <a:spcBef>
                <a:spcPts val="3300"/>
              </a:spcBef>
              <a:defRPr sz="2765"/>
            </a:pPr>
            <a:r>
              <a:t>Detected pre-fork anomalies suggestive of negative communication sentiments</a:t>
            </a:r>
          </a:p>
          <a:p>
            <a:pPr marL="351155" indent="-351155" defTabSz="461518">
              <a:spcBef>
                <a:spcPts val="3300"/>
              </a:spcBef>
              <a:defRPr sz="2765"/>
            </a:pPr>
            <a:r>
              <a:t>Expressed underlying properties/values of community behavior as model effects and their significance</a:t>
            </a:r>
          </a:p>
          <a:p>
            <a:pPr marL="351155" indent="-351155" defTabSz="461518">
              <a:spcBef>
                <a:spcPts val="3300"/>
              </a:spcBef>
              <a:defRPr sz="2765"/>
            </a:pPr>
            <a:r>
              <a:t>Good starting point for gaining an understanding of longitudinal change of underlying properties of an open source project community. </a:t>
            </a:r>
            <a:r>
              <a:rPr>
                <a:solidFill>
                  <a:srgbClr val="A6AAA9"/>
                </a:solidFill>
              </a:rPr>
              <a:t>(e.g. Github add-on)</a:t>
            </a:r>
          </a:p>
        </p:txBody>
      </p:sp>
      <p:sp>
        <p:nvSpPr>
          <p:cNvPr id="487" name="Shape 48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9" name="Shape 489"/>
          <p:cNvSpPr/>
          <p:nvPr>
            <p:ph type="title"/>
          </p:nvPr>
        </p:nvSpPr>
        <p:spPr>
          <a:prstGeom prst="rect">
            <a:avLst/>
          </a:prstGeom>
        </p:spPr>
        <p:txBody>
          <a:bodyPr/>
          <a:lstStyle/>
          <a:p>
            <a:pPr/>
            <a:r>
              <a:t>Future Work</a:t>
            </a:r>
          </a:p>
        </p:txBody>
      </p:sp>
      <p:sp>
        <p:nvSpPr>
          <p:cNvPr id="490" name="Shape 490"/>
          <p:cNvSpPr/>
          <p:nvPr>
            <p:ph type="body" sz="half" idx="1"/>
          </p:nvPr>
        </p:nvSpPr>
        <p:spPr>
          <a:xfrm>
            <a:off x="965200" y="3137876"/>
            <a:ext cx="5885342" cy="5910738"/>
          </a:xfrm>
          <a:prstGeom prst="rect">
            <a:avLst/>
          </a:prstGeom>
        </p:spPr>
        <p:txBody>
          <a:bodyPr/>
          <a:lstStyle/>
          <a:p>
            <a:pPr marL="345722" indent="-345722"/>
            <a:r>
              <a:t>More projects needed</a:t>
            </a:r>
          </a:p>
          <a:p>
            <a:pPr marL="345722" indent="-345722"/>
            <a:r>
              <a:t>Apply into project management systems, e.g. Github integrate, to see if reflection changes community dynamics, or help make smarter decisions</a:t>
            </a:r>
          </a:p>
          <a:p>
            <a:pPr marL="345722" indent="-345722"/>
            <a:r>
              <a:t>Does more transparency result in project self-regulation?</a:t>
            </a:r>
          </a:p>
        </p:txBody>
      </p:sp>
      <p:sp>
        <p:nvSpPr>
          <p:cNvPr id="491" name="Shape 49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94" name="Group 494"/>
          <p:cNvGrpSpPr/>
          <p:nvPr/>
        </p:nvGrpSpPr>
        <p:grpSpPr>
          <a:xfrm>
            <a:off x="8660557" y="3366112"/>
            <a:ext cx="3172994" cy="2615431"/>
            <a:chOff x="0" y="0"/>
            <a:chExt cx="3172992" cy="2615429"/>
          </a:xfrm>
        </p:grpSpPr>
        <p:pic>
          <p:nvPicPr>
            <p:cNvPr id="493"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92"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97" name="Group 497"/>
          <p:cNvGrpSpPr/>
          <p:nvPr/>
        </p:nvGrpSpPr>
        <p:grpSpPr>
          <a:xfrm>
            <a:off x="8660558" y="6227570"/>
            <a:ext cx="3172994" cy="2350144"/>
            <a:chOff x="0" y="0"/>
            <a:chExt cx="3172993" cy="2350143"/>
          </a:xfrm>
        </p:grpSpPr>
        <p:pic>
          <p:nvPicPr>
            <p:cNvPr id="496"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95"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a:r>
              <a:t>Acknowledgements</a:t>
            </a:r>
          </a:p>
        </p:txBody>
      </p:sp>
      <p:pic>
        <p:nvPicPr>
          <p:cNvPr id="500" name="jensen.png"/>
          <p:cNvPicPr>
            <a:picLocks noChangeAspect="1"/>
          </p:cNvPicPr>
          <p:nvPr/>
        </p:nvPicPr>
        <p:blipFill>
          <a:blip r:embed="rId2">
            <a:extLst/>
          </a:blip>
          <a:srcRect l="12568" t="762" r="12568" b="46401"/>
          <a:stretch>
            <a:fillRect/>
          </a:stretch>
        </p:blipFill>
        <p:spPr>
          <a:xfrm>
            <a:off x="1115909" y="2759539"/>
            <a:ext cx="2566213" cy="2571830"/>
          </a:xfrm>
          <a:prstGeom prst="rect">
            <a:avLst/>
          </a:prstGeom>
          <a:ln w="12700">
            <a:miter lim="400000"/>
          </a:ln>
        </p:spPr>
      </p:pic>
      <p:pic>
        <p:nvPicPr>
          <p:cNvPr id="501" name="drew_gerkey.jpg"/>
          <p:cNvPicPr>
            <a:picLocks noChangeAspect="1"/>
          </p:cNvPicPr>
          <p:nvPr/>
        </p:nvPicPr>
        <p:blipFill>
          <a:blip r:embed="rId3">
            <a:extLst/>
          </a:blip>
          <a:srcRect l="4832" t="9740" r="4832" b="0"/>
          <a:stretch>
            <a:fillRect/>
          </a:stretch>
        </p:blipFill>
        <p:spPr>
          <a:xfrm>
            <a:off x="4023608" y="2839786"/>
            <a:ext cx="2566154" cy="2564027"/>
          </a:xfrm>
          <a:prstGeom prst="rect">
            <a:avLst/>
          </a:prstGeom>
          <a:ln w="12700">
            <a:miter lim="400000"/>
          </a:ln>
        </p:spPr>
      </p:pic>
      <p:pic>
        <p:nvPicPr>
          <p:cNvPr id="502" name="scaffidi.jpg"/>
          <p:cNvPicPr>
            <a:picLocks noChangeAspect="1"/>
          </p:cNvPicPr>
          <p:nvPr/>
        </p:nvPicPr>
        <p:blipFill>
          <a:blip r:embed="rId4">
            <a:extLst/>
          </a:blip>
          <a:srcRect l="0" t="0" r="0" b="14326"/>
          <a:stretch>
            <a:fillRect/>
          </a:stretch>
        </p:blipFill>
        <p:spPr>
          <a:xfrm>
            <a:off x="9622593" y="2848712"/>
            <a:ext cx="2331474" cy="2546746"/>
          </a:xfrm>
          <a:prstGeom prst="rect">
            <a:avLst/>
          </a:prstGeom>
          <a:ln w="12700">
            <a:miter lim="400000"/>
          </a:ln>
        </p:spPr>
      </p:pic>
      <p:pic>
        <p:nvPicPr>
          <p:cNvPr id="503" name="grimm-mime.jpg"/>
          <p:cNvPicPr>
            <a:picLocks noChangeAspect="1"/>
          </p:cNvPicPr>
          <p:nvPr/>
        </p:nvPicPr>
        <p:blipFill>
          <a:blip r:embed="rId5">
            <a:extLst/>
          </a:blip>
          <a:stretch>
            <a:fillRect/>
          </a:stretch>
        </p:blipFill>
        <p:spPr>
          <a:xfrm>
            <a:off x="5739879" y="6144762"/>
            <a:ext cx="1849212" cy="2571751"/>
          </a:xfrm>
          <a:prstGeom prst="rect">
            <a:avLst/>
          </a:prstGeom>
          <a:ln w="12700">
            <a:miter lim="400000"/>
          </a:ln>
        </p:spPr>
      </p:pic>
      <p:pic>
        <p:nvPicPr>
          <p:cNvPr id="504" name="Ron_metoyer.jpg"/>
          <p:cNvPicPr>
            <a:picLocks noChangeAspect="1"/>
          </p:cNvPicPr>
          <p:nvPr/>
        </p:nvPicPr>
        <p:blipFill>
          <a:blip r:embed="rId6">
            <a:extLst/>
          </a:blip>
          <a:srcRect l="11356" t="3095" r="1704" b="9965"/>
          <a:stretch>
            <a:fillRect/>
          </a:stretch>
        </p:blipFill>
        <p:spPr>
          <a:xfrm>
            <a:off x="7076756" y="2836015"/>
            <a:ext cx="2059100" cy="2571588"/>
          </a:xfrm>
          <a:prstGeom prst="rect">
            <a:avLst/>
          </a:prstGeom>
          <a:ln w="12700">
            <a:miter lim="400000"/>
          </a:ln>
        </p:spPr>
      </p:pic>
      <p:pic>
        <p:nvPicPr>
          <p:cNvPr id="505" name="derric_Jacobs.jpg"/>
          <p:cNvPicPr>
            <a:picLocks noChangeAspect="1"/>
          </p:cNvPicPr>
          <p:nvPr/>
        </p:nvPicPr>
        <p:blipFill>
          <a:blip r:embed="rId7">
            <a:extLst/>
          </a:blip>
          <a:srcRect l="16716" t="562" r="16716" b="7061"/>
          <a:stretch>
            <a:fillRect/>
          </a:stretch>
        </p:blipFill>
        <p:spPr>
          <a:xfrm>
            <a:off x="3145706" y="6147540"/>
            <a:ext cx="1849066" cy="2566025"/>
          </a:xfrm>
          <a:prstGeom prst="rect">
            <a:avLst/>
          </a:prstGeom>
          <a:ln w="12700">
            <a:miter lim="400000"/>
          </a:ln>
        </p:spPr>
      </p:pic>
      <p:pic>
        <p:nvPicPr>
          <p:cNvPr id="506" name="Yelda_Turkan.jpg"/>
          <p:cNvPicPr>
            <a:picLocks noChangeAspect="1"/>
          </p:cNvPicPr>
          <p:nvPr/>
        </p:nvPicPr>
        <p:blipFill>
          <a:blip r:embed="rId8">
            <a:extLst/>
          </a:blip>
          <a:srcRect l="8635" t="0" r="0" b="0"/>
          <a:stretch>
            <a:fillRect/>
          </a:stretch>
        </p:blipFill>
        <p:spPr>
          <a:xfrm>
            <a:off x="8334222" y="6157264"/>
            <a:ext cx="1902772" cy="2546808"/>
          </a:xfrm>
          <a:prstGeom prst="rect">
            <a:avLst/>
          </a:prstGeom>
          <a:ln w="12700">
            <a:miter lim="400000"/>
          </a:ln>
        </p:spPr>
      </p:pic>
      <p:sp>
        <p:nvSpPr>
          <p:cNvPr id="507" name="Shape 507"/>
          <p:cNvSpPr/>
          <p:nvPr/>
        </p:nvSpPr>
        <p:spPr>
          <a:xfrm>
            <a:off x="1346645" y="5487327"/>
            <a:ext cx="210472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Carlos Jensen</a:t>
            </a:r>
          </a:p>
        </p:txBody>
      </p:sp>
      <p:sp>
        <p:nvSpPr>
          <p:cNvPr id="508" name="Shape 508"/>
          <p:cNvSpPr/>
          <p:nvPr/>
        </p:nvSpPr>
        <p:spPr>
          <a:xfrm>
            <a:off x="9788994" y="5562599"/>
            <a:ext cx="19986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Chris Scaffidi</a:t>
            </a:r>
          </a:p>
        </p:txBody>
      </p:sp>
      <p:sp>
        <p:nvSpPr>
          <p:cNvPr id="509" name="Shape 509"/>
          <p:cNvSpPr/>
          <p:nvPr/>
        </p:nvSpPr>
        <p:spPr>
          <a:xfrm>
            <a:off x="7136413" y="5544223"/>
            <a:ext cx="193967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Ron Metoyer</a:t>
            </a:r>
          </a:p>
        </p:txBody>
      </p:sp>
      <p:sp>
        <p:nvSpPr>
          <p:cNvPr id="510" name="Shape 510"/>
          <p:cNvSpPr/>
          <p:nvPr/>
        </p:nvSpPr>
        <p:spPr>
          <a:xfrm>
            <a:off x="4320067" y="5487327"/>
            <a:ext cx="197327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Drew Gerkey</a:t>
            </a:r>
          </a:p>
        </p:txBody>
      </p:sp>
      <p:sp>
        <p:nvSpPr>
          <p:cNvPr id="511" name="Shape 511"/>
          <p:cNvSpPr/>
          <p:nvPr/>
        </p:nvSpPr>
        <p:spPr>
          <a:xfrm>
            <a:off x="8311353" y="8865947"/>
            <a:ext cx="194835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Yelda Turkan</a:t>
            </a:r>
          </a:p>
        </p:txBody>
      </p:sp>
      <p:sp>
        <p:nvSpPr>
          <p:cNvPr id="512" name="Shape 512"/>
          <p:cNvSpPr/>
          <p:nvPr/>
        </p:nvSpPr>
        <p:spPr>
          <a:xfrm>
            <a:off x="5669617" y="8865947"/>
            <a:ext cx="19897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Cindy Grimm</a:t>
            </a:r>
          </a:p>
        </p:txBody>
      </p:sp>
      <p:sp>
        <p:nvSpPr>
          <p:cNvPr id="513" name="Shape 513"/>
          <p:cNvSpPr/>
          <p:nvPr/>
        </p:nvSpPr>
        <p:spPr>
          <a:xfrm>
            <a:off x="3295387" y="8865947"/>
            <a:ext cx="154968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Derric Jacobs</a:t>
            </a:r>
          </a:p>
        </p:txBody>
      </p:sp>
      <p:sp>
        <p:nvSpPr>
          <p:cNvPr id="514" name="Shape 51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16"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title"/>
          </p:nvPr>
        </p:nvSpPr>
        <p:spPr>
          <a:xfrm>
            <a:off x="952500" y="3543300"/>
            <a:ext cx="11099800" cy="2159000"/>
          </a:xfrm>
          <a:prstGeom prst="rect">
            <a:avLst/>
          </a:prstGeom>
        </p:spPr>
        <p:txBody>
          <a:bodyPr/>
          <a:lstStyle/>
          <a:p>
            <a:pPr/>
            <a:r>
              <a:t>Back up slides follow</a:t>
            </a:r>
          </a:p>
        </p:txBody>
      </p:sp>
      <p:sp>
        <p:nvSpPr>
          <p:cNvPr id="519" name="Shape 51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title"/>
          </p:nvPr>
        </p:nvSpPr>
        <p:spPr>
          <a:prstGeom prst="rect">
            <a:avLst/>
          </a:prstGeom>
        </p:spPr>
        <p:txBody>
          <a:bodyPr/>
          <a:lstStyle>
            <a:lvl1pPr defTabSz="490727">
              <a:defRPr sz="6719"/>
            </a:lvl1pPr>
          </a:lstStyle>
          <a:p>
            <a:pPr/>
            <a:r>
              <a:t>Time Series Analysis of Sentiments: ACF</a:t>
            </a:r>
          </a:p>
        </p:txBody>
      </p:sp>
      <p:pic>
        <p:nvPicPr>
          <p:cNvPr id="522" name="ACF_2.pdf"/>
          <p:cNvPicPr>
            <a:picLocks noChangeAspect="1"/>
          </p:cNvPicPr>
          <p:nvPr/>
        </p:nvPicPr>
        <p:blipFill>
          <a:blip r:embed="rId3">
            <a:extLst/>
          </a:blip>
          <a:stretch>
            <a:fillRect/>
          </a:stretch>
        </p:blipFill>
        <p:spPr>
          <a:xfrm>
            <a:off x="2238447" y="2722522"/>
            <a:ext cx="8527906" cy="6061156"/>
          </a:xfrm>
          <a:prstGeom prst="rect">
            <a:avLst/>
          </a:prstGeom>
          <a:ln w="12700">
            <a:miter lim="400000"/>
          </a:ln>
        </p:spPr>
      </p:pic>
      <p:sp>
        <p:nvSpPr>
          <p:cNvPr id="523" name="Shape 52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7" name="Shape 527"/>
          <p:cNvSpPr/>
          <p:nvPr>
            <p:ph type="title"/>
          </p:nvPr>
        </p:nvSpPr>
        <p:spPr>
          <a:xfrm>
            <a:off x="1270000" y="292100"/>
            <a:ext cx="10464800" cy="1422400"/>
          </a:xfrm>
          <a:prstGeom prst="rect">
            <a:avLst/>
          </a:prstGeom>
        </p:spPr>
        <p:txBody>
          <a:bodyPr/>
          <a:lstStyle/>
          <a:p>
            <a:pPr/>
            <a:r>
              <a:t>Developer Interactions</a:t>
            </a:r>
          </a:p>
        </p:txBody>
      </p:sp>
      <p:sp>
        <p:nvSpPr>
          <p:cNvPr id="528" name="Shape 528"/>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9" name="Shape 529"/>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a:r>
              <a:t>Big Picture</a:t>
            </a:r>
          </a:p>
        </p:txBody>
      </p:sp>
      <p:sp>
        <p:nvSpPr>
          <p:cNvPr id="147" name="Shape 147"/>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interact</a:t>
            </a:r>
          </a:p>
          <a:p>
            <a:pPr lvl="1">
              <a:defRPr sz="2200"/>
            </a:pPr>
            <a:r>
              <a:t>May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8" name="Shape 148"/>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Shape 149"/>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32" name="Shape 532"/>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33" name="Shape 53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title"/>
          </p:nvPr>
        </p:nvSpPr>
        <p:spPr>
          <a:prstGeom prst="rect">
            <a:avLst/>
          </a:prstGeom>
        </p:spPr>
        <p:txBody>
          <a:bodyPr/>
          <a:lstStyle/>
          <a:p>
            <a:pPr/>
            <a:r>
              <a:t>Business Models</a:t>
            </a:r>
          </a:p>
        </p:txBody>
      </p:sp>
      <p:sp>
        <p:nvSpPr>
          <p:cNvPr id="536" name="Shape 536"/>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37" name="Shape 53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Shape 539"/>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40" name="Shape 540"/>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41" name="Shape 54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44" name="Shape 544"/>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45" name="Shape 54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Shape 547"/>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48" name="Shape 548"/>
          <p:cNvSpPr/>
          <p:nvPr>
            <p:ph type="title"/>
          </p:nvPr>
        </p:nvSpPr>
        <p:spPr>
          <a:prstGeom prst="rect">
            <a:avLst/>
          </a:prstGeom>
        </p:spPr>
        <p:txBody>
          <a:bodyPr/>
          <a:lstStyle/>
          <a:p>
            <a:pPr/>
            <a:r>
              <a:t>Undesirable forks = ?</a:t>
            </a:r>
          </a:p>
        </p:txBody>
      </p:sp>
      <p:sp>
        <p:nvSpPr>
          <p:cNvPr id="549" name="Shape 549"/>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50" name="Shape 550"/>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51" name="Shape 551"/>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52" name="Shape 552"/>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53" name="Shape 553"/>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54" name="Shape 554"/>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
        <p:nvSpPr>
          <p:cNvPr id="555" name="Shape 55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57" name="Shape 557"/>
          <p:cNvSpPr/>
          <p:nvPr>
            <p:ph type="title"/>
          </p:nvPr>
        </p:nvSpPr>
        <p:spPr>
          <a:prstGeom prst="rect">
            <a:avLst/>
          </a:prstGeom>
        </p:spPr>
        <p:txBody>
          <a:bodyPr/>
          <a:lstStyle/>
          <a:p>
            <a:pPr/>
            <a:r>
              <a:t>Why Projects Fork?</a:t>
            </a:r>
          </a:p>
        </p:txBody>
      </p:sp>
      <p:pic>
        <p:nvPicPr>
          <p:cNvPr id="558"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559" name="Shape 55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0" name="Shape 560"/>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561" name="Shape 561"/>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562" name="Shape 562"/>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563" name="Shape 563"/>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564" name="Shape 564"/>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567" name="Shape 567"/>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568" name="Shape 5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title"/>
          </p:nvPr>
        </p:nvSpPr>
        <p:spPr>
          <a:prstGeom prst="rect">
            <a:avLst/>
          </a:prstGeom>
        </p:spPr>
        <p:txBody>
          <a:bodyPr/>
          <a:lstStyle>
            <a:lvl1pPr defTabSz="543305">
              <a:defRPr sz="7440"/>
            </a:lvl1pPr>
          </a:lstStyle>
          <a:p>
            <a:pPr/>
            <a:r>
              <a:t>Time Series of Sentiments</a:t>
            </a:r>
          </a:p>
        </p:txBody>
      </p:sp>
      <p:pic>
        <p:nvPicPr>
          <p:cNvPr id="571"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572"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573"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574"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575"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576"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577"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578"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579"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580"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581"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582"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583" name="Shape 583"/>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4" name="Shape 584"/>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5" name="Shape 585"/>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6" name="Shape 586"/>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7" name="Shape 587"/>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8" name="Shape 588"/>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9" name="Shape 589"/>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0" name="Shape 590"/>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1" name="Shape 591"/>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2" name="Shape 592"/>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3" name="Shape 593"/>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4" name="Shape 594"/>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5" name="Shape 5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title"/>
          </p:nvPr>
        </p:nvSpPr>
        <p:spPr>
          <a:prstGeom prst="rect">
            <a:avLst/>
          </a:prstGeom>
        </p:spPr>
        <p:txBody>
          <a:bodyPr/>
          <a:lstStyle>
            <a:lvl1pPr defTabSz="490727">
              <a:defRPr sz="6719"/>
            </a:lvl1pPr>
          </a:lstStyle>
          <a:p>
            <a:pPr/>
            <a:r>
              <a:t>Time Series Analysis of Sentiments</a:t>
            </a:r>
          </a:p>
        </p:txBody>
      </p:sp>
      <p:pic>
        <p:nvPicPr>
          <p:cNvPr id="598"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599"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600"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601"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602"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603"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604"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605"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606"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607" name="Shape 607"/>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608" name="Shape 608"/>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609" name="Shape 609"/>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0" name="Shape 610"/>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1" name="Shape 611"/>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2" name="Shape 612"/>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3" name="Shape 613"/>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4" name="Shape 614"/>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5" name="Shape 615"/>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6" name="Shape 616"/>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7" name="Shape 617"/>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8" name="Shape 618"/>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9" name="Shape 619"/>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0" name="Shape 620"/>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1" name="Shape 621"/>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2" name="Shape 622"/>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3" name="Shape 623"/>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4" name="Shape 624"/>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5" name="Shape 625"/>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6" name="Shape 626"/>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7" name="Shape 627"/>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8" name="Shape 628"/>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9" name="Shape 629"/>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0" name="Shape 630"/>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1" name="Shape 631"/>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2" name="Shape 632"/>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3" name="Shape 633"/>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4" name="Shape 634"/>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5" name="Shape 635"/>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6" name="Shape 636"/>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7" name="Shape 637"/>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8" name="Shape 638"/>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9" name="Shape 639"/>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0" name="Shape 640"/>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1" name="Shape 641"/>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2" name="Shape 642"/>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3" name="Shape 643"/>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4" name="Shape 644"/>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645" name="Shape 645"/>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646" name="Shape 6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p:nvPr>
        </p:nvSpPr>
        <p:spPr>
          <a:prstGeom prst="rect">
            <a:avLst/>
          </a:prstGeom>
        </p:spPr>
        <p:txBody>
          <a:bodyPr/>
          <a:lstStyle>
            <a:lvl1pPr defTabSz="490727">
              <a:defRPr sz="6719"/>
            </a:lvl1pPr>
          </a:lstStyle>
          <a:p>
            <a:pPr/>
            <a:r>
              <a:t>Time Series Analysis of Sentiments</a:t>
            </a:r>
          </a:p>
        </p:txBody>
      </p:sp>
      <p:sp>
        <p:nvSpPr>
          <p:cNvPr id="649" name="Shape 649"/>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650" name="Shape 650"/>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651"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652"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653"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654" name="Shape 654"/>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55" name="Shape 655"/>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56" name="Shape 656"/>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57" name="Shape 657"/>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58" name="Shape 658"/>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59" name="Shape 659"/>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0" name="Shape 660"/>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1" name="Shape 661"/>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2" name="Shape 662"/>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3" name="Shape 663"/>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4" name="Shape 664"/>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5" name="Shape 665"/>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66" name="Shape 66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What is forking?</a:t>
            </a:r>
          </a:p>
        </p:txBody>
      </p:sp>
      <p:sp>
        <p:nvSpPr>
          <p:cNvPr id="154" name="Shape 154"/>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lnSpc>
                <a:spcPct val="40000"/>
              </a:lnSpc>
            </a:pPr>
            <a:r>
              <a:t>Dilution of workforce</a:t>
            </a:r>
          </a:p>
          <a:p>
            <a:pPr lvl="3">
              <a:lnSpc>
                <a:spcPct val="40000"/>
              </a:lnSpc>
            </a:pPr>
            <a:r>
              <a:t>Flaming &amp; unhealthy dynamics</a:t>
            </a:r>
          </a:p>
          <a:p>
            <a:pPr lvl="3">
              <a:lnSpc>
                <a:spcPct val="40000"/>
              </a:lnSpc>
            </a:pPr>
            <a:r>
              <a:t>Redundant work</a:t>
            </a:r>
          </a:p>
        </p:txBody>
      </p:sp>
      <p:sp>
        <p:nvSpPr>
          <p:cNvPr id="155" name="Shape 15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Shape 156"/>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57" name="Shape 157"/>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8" name="Shape 158"/>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9" name="Qyyh5.gif"/>
          <p:cNvPicPr>
            <a:picLocks noChangeAspect="1"/>
          </p:cNvPicPr>
          <p:nvPr/>
        </p:nvPicPr>
        <p:blipFill>
          <a:blip r:embed="rId4">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p:nvPr>
        </p:nvSpPr>
        <p:spPr>
          <a:prstGeom prst="rect">
            <a:avLst/>
          </a:prstGeom>
        </p:spPr>
        <p:txBody>
          <a:bodyPr/>
          <a:lstStyle/>
          <a:p>
            <a:pPr defTabSz="397256">
              <a:defRPr sz="5440"/>
            </a:pPr>
            <a:r>
              <a:t>Time Series Analysis of Sentiments:</a:t>
            </a:r>
            <a:br/>
            <a:r>
              <a:t>Anomaly Detection: No.F.</a:t>
            </a:r>
          </a:p>
        </p:txBody>
      </p:sp>
      <p:sp>
        <p:nvSpPr>
          <p:cNvPr id="669" name="Shape 669"/>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670"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671"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672"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673" name="Shape 673"/>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674" name="Shape 674"/>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75" name="Shape 675"/>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76" name="Shape 676"/>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77" name="Shape 67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9" name="Shape 679"/>
          <p:cNvSpPr/>
          <p:nvPr>
            <p:ph type="title"/>
          </p:nvPr>
        </p:nvSpPr>
        <p:spPr>
          <a:prstGeom prst="rect">
            <a:avLst/>
          </a:prstGeom>
        </p:spPr>
        <p:txBody>
          <a:bodyPr/>
          <a:lstStyle/>
          <a:p>
            <a:pPr/>
            <a:r>
              <a:t>Statistical Model</a:t>
            </a:r>
          </a:p>
        </p:txBody>
      </p:sp>
      <p:sp>
        <p:nvSpPr>
          <p:cNvPr id="680" name="Shape 680"/>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681" name="Shape 68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3" name="Shape 683"/>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684" name="Shape 684"/>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685" name="Shape 68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7"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688" name="Shape 688"/>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9" name="Shape 689"/>
          <p:cNvSpPr/>
          <p:nvPr/>
        </p:nvSpPr>
        <p:spPr>
          <a:xfrm>
            <a:off x="2902426" y="3413441"/>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690" name="Shape 690"/>
          <p:cNvSpPr/>
          <p:nvPr/>
        </p:nvSpPr>
        <p:spPr>
          <a:xfrm>
            <a:off x="252012" y="5191441"/>
            <a:ext cx="27733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
        <p:nvSpPr>
          <p:cNvPr id="691" name="Shape 691"/>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93" name="Shape 693"/>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694" name="Shape 694"/>
          <p:cNvSpPr/>
          <p:nvPr>
            <p:ph type="body" idx="1"/>
          </p:nvPr>
        </p:nvSpPr>
        <p:spPr>
          <a:xfrm>
            <a:off x="977900" y="1866900"/>
            <a:ext cx="11245206" cy="6952953"/>
          </a:xfrm>
          <a:prstGeom prst="rect">
            <a:avLst/>
          </a:prstGeom>
        </p:spPr>
        <p:txBody>
          <a:bodyPr/>
          <a:lstStyle/>
          <a:p>
            <a:pPr marL="0" indent="0" defTabSz="239522">
              <a:spcBef>
                <a:spcPts val="1300"/>
              </a:spcBef>
              <a:buSzTx/>
              <a:buNone/>
              <a:defRPr sz="1476"/>
            </a:pPr>
            <a:r>
              <a:t>Here’s my data:</a:t>
            </a:r>
          </a:p>
          <a:p>
            <a:pPr marL="141746" indent="-141746" defTabSz="239522">
              <a:spcBef>
                <a:spcPts val="1300"/>
              </a:spcBef>
              <a:defRPr sz="1476"/>
            </a:pPr>
            <a:r>
              <a:t>The interaction graphs of the developers that sent and received messages on the projects developers mailing list, for the time period of 10-month run-up to the fork event. And the source code contribution levels of the developers</a:t>
            </a:r>
          </a:p>
          <a:p>
            <a:pPr marL="0" indent="0" defTabSz="239522">
              <a:spcBef>
                <a:spcPts val="1300"/>
              </a:spcBef>
              <a:buSzTx/>
              <a:buNone/>
              <a:defRPr sz="1476"/>
            </a:pPr>
            <a:r>
              <a:t>Here’s what I found:</a:t>
            </a:r>
          </a:p>
          <a:p>
            <a:pPr marL="0" indent="0" algn="ctr" defTabSz="239522">
              <a:spcBef>
                <a:spcPts val="1300"/>
              </a:spcBef>
              <a:buSzTx/>
              <a:buNone/>
              <a:defRPr sz="3525"/>
            </a:pPr>
            <a:r>
              <a:t>TABLE</a:t>
            </a:r>
          </a:p>
          <a:p>
            <a:pPr marL="141746" indent="-141746" defTabSz="239522">
              <a:spcBef>
                <a:spcPts val="1300"/>
              </a:spcBef>
              <a:defRPr sz="147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41746" indent="-141746" defTabSz="239522">
              <a:spcBef>
                <a:spcPts val="1300"/>
              </a:spcBef>
              <a:defRPr sz="147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39522">
              <a:spcBef>
                <a:spcPts val="1300"/>
              </a:spcBef>
              <a:buSzTx/>
              <a:buNone/>
              <a:defRPr sz="1476"/>
            </a:pPr>
            <a:r>
              <a:t>Here’s why it matters:</a:t>
            </a:r>
          </a:p>
          <a:p>
            <a:pPr marL="93726" indent="-93726" defTabSz="239522">
              <a:spcBef>
                <a:spcPts val="1300"/>
              </a:spcBef>
              <a:buSzPct val="100000"/>
              <a:defRPr sz="1476"/>
            </a:pPr>
            <a:r>
              <a:t>Estimating the influence of several factors on how developers interact provides indicators of healthy dynamics, such as meritocracy in the project.</a:t>
            </a:r>
          </a:p>
          <a:p>
            <a:pPr marL="0" indent="0" defTabSz="239522">
              <a:spcBef>
                <a:spcPts val="1300"/>
              </a:spcBef>
              <a:buSzTx/>
              <a:buNone/>
              <a:defRPr sz="1476"/>
            </a:pPr>
            <a:r>
              <a:t>Here’s the implications of what I found:</a:t>
            </a:r>
          </a:p>
          <a:p>
            <a:pPr marL="93726" indent="-93726" defTabSz="239522">
              <a:spcBef>
                <a:spcPts val="1300"/>
              </a:spcBef>
              <a:buSzPct val="100000"/>
              <a:defRPr sz="1476"/>
            </a:pPr>
            <a:r>
              <a:t>It’s not a great way of measuring up a project, but it’s not a bad way of finding out who in the project deserves credit, who is mostly talk and no action, and whether the project is a meritocracy.</a:t>
            </a:r>
          </a:p>
        </p:txBody>
      </p:sp>
      <p:sp>
        <p:nvSpPr>
          <p:cNvPr id="695" name="Shape 6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99" name="Shape 699"/>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700" name="Shape 700"/>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701" name="Shape 70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705"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706" name="Shape 706"/>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Shape 707"/>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9" name="Shape 709"/>
          <p:cNvSpPr/>
          <p:nvPr>
            <p:ph type="title"/>
          </p:nvPr>
        </p:nvSpPr>
        <p:spPr>
          <a:prstGeom prst="rect">
            <a:avLst/>
          </a:prstGeom>
        </p:spPr>
        <p:txBody>
          <a:bodyPr/>
          <a:lstStyle>
            <a:lvl1pPr defTabSz="490727">
              <a:defRPr sz="6719"/>
            </a:lvl1pPr>
          </a:lstStyle>
          <a:p>
            <a:pPr/>
            <a:r>
              <a:t>Statistical Model</a:t>
            </a:r>
          </a:p>
        </p:txBody>
      </p:sp>
      <p:sp>
        <p:nvSpPr>
          <p:cNvPr id="710" name="Shape 7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1" name="Shape 711"/>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712"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713"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714" name="Shape 714"/>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715" name="Shape 715"/>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7" name="Shape 717"/>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718" name="Shape 7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9" name="Shape 719"/>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720"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721"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722"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723"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724"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725"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726"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727"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9" name="Shape 729"/>
          <p:cNvSpPr/>
          <p:nvPr>
            <p:ph type="title"/>
          </p:nvPr>
        </p:nvSpPr>
        <p:spPr>
          <a:prstGeom prst="rect">
            <a:avLst/>
          </a:prstGeom>
        </p:spPr>
        <p:txBody>
          <a:bodyPr/>
          <a:lstStyle/>
          <a:p>
            <a:pPr defTabSz="490727">
              <a:defRPr sz="6719"/>
            </a:pPr>
            <a:r>
              <a:t>Statistical Model</a:t>
            </a:r>
            <a:br/>
            <a:r>
              <a:t>Mini-steps</a:t>
            </a:r>
          </a:p>
        </p:txBody>
      </p:sp>
      <p:sp>
        <p:nvSpPr>
          <p:cNvPr id="730" name="Shape 730"/>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
        <p:nvSpPr>
          <p:cNvPr id="731" name="Shape 73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Forking Categories</a:t>
            </a:r>
          </a:p>
        </p:txBody>
      </p:sp>
      <p:sp>
        <p:nvSpPr>
          <p:cNvPr id="164" name="Shape 164"/>
          <p:cNvSpPr/>
          <p:nvPr>
            <p:ph type="body" idx="1"/>
          </p:nvPr>
        </p:nvSpPr>
        <p:spPr>
          <a:xfrm>
            <a:off x="965200" y="2387600"/>
            <a:ext cx="10094417" cy="6286500"/>
          </a:xfrm>
          <a:prstGeom prst="rect">
            <a:avLst/>
          </a:prstGeom>
        </p:spPr>
        <p:txBody>
          <a:bodyPr/>
          <a:lstStyle/>
          <a:p>
            <a:pPr marL="0" indent="0" defTabSz="484886">
              <a:spcBef>
                <a:spcPts val="2600"/>
              </a:spcBef>
              <a:buSzTx/>
              <a:buNone/>
              <a:defRPr sz="2324"/>
            </a:pPr>
            <a:r>
              <a:t>Communities dissolve or evolve for a variety of different reasons:</a:t>
            </a:r>
          </a:p>
          <a:p>
            <a:pPr lvl="1" marL="655884" indent="-286949" defTabSz="484886">
              <a:spcBef>
                <a:spcPts val="2600"/>
              </a:spcBef>
              <a:defRPr b="1" sz="2905">
                <a:solidFill>
                  <a:schemeClr val="accent5">
                    <a:hueOff val="-176146"/>
                    <a:satOff val="3665"/>
                    <a:lumOff val="-13986"/>
                  </a:schemeClr>
                </a:solidFill>
                <a:latin typeface="Helvetica"/>
                <a:ea typeface="Helvetica"/>
                <a:cs typeface="Helvetica"/>
                <a:sym typeface="Helvetica"/>
              </a:defRPr>
            </a:pPr>
            <a:r>
              <a:t>Conflict-driven</a:t>
            </a:r>
          </a:p>
          <a:p>
            <a:pPr lvl="2" marL="1024819" indent="-286949" defTabSz="484886">
              <a:spcBef>
                <a:spcPts val="2600"/>
              </a:spcBef>
              <a:defRPr sz="1992"/>
            </a:pPr>
            <a:r>
              <a:t>Destructive</a:t>
            </a:r>
          </a:p>
          <a:p>
            <a:pPr lvl="2" marL="1024819" indent="-286949" defTabSz="484886">
              <a:spcBef>
                <a:spcPts val="2600"/>
              </a:spcBef>
              <a:defRPr sz="1992"/>
            </a:pPr>
            <a:r>
              <a:t>Lead to resentment</a:t>
            </a:r>
          </a:p>
          <a:p>
            <a:pPr lvl="2" marL="1024819" indent="-286949" defTabSz="484886">
              <a:spcBef>
                <a:spcPts val="2600"/>
              </a:spcBef>
              <a:defRPr sz="1992"/>
            </a:pPr>
            <a:r>
              <a:t>Become competitors; “you’re either with us, or against us”</a:t>
            </a:r>
          </a:p>
          <a:p>
            <a:pPr lvl="1" marL="655884" indent="-286949" defTabSz="484886">
              <a:spcBef>
                <a:spcPts val="2600"/>
              </a:spcBef>
              <a:defRPr b="1" sz="2905">
                <a:solidFill>
                  <a:schemeClr val="accent6">
                    <a:lumOff val="-8741"/>
                  </a:schemeClr>
                </a:solidFill>
                <a:latin typeface="Helvetica"/>
                <a:ea typeface="Helvetica"/>
                <a:cs typeface="Helvetica"/>
                <a:sym typeface="Helvetica"/>
              </a:defRPr>
            </a:pPr>
            <a:r>
              <a:t>Non-conflict-driven</a:t>
            </a:r>
          </a:p>
          <a:p>
            <a:pPr lvl="2" marL="1024819" indent="-286949" defTabSz="484886">
              <a:spcBef>
                <a:spcPts val="2600"/>
              </a:spcBef>
              <a:defRPr sz="1992"/>
            </a:pPr>
            <a:r>
              <a:t>Developers interested in exploring different functionalities</a:t>
            </a:r>
          </a:p>
          <a:p>
            <a:pPr lvl="2" marL="1024819" indent="-286949" defTabSz="484886">
              <a:spcBef>
                <a:spcPts val="2600"/>
              </a:spcBef>
              <a:defRPr sz="1992"/>
            </a:pPr>
            <a:r>
              <a:t>Not necessarily creating an all-or-nothing type of thing; </a:t>
            </a:r>
          </a:p>
          <a:p>
            <a:pPr lvl="2" marL="1024819" indent="-286949" defTabSz="484886">
              <a:spcBef>
                <a:spcPts val="2600"/>
              </a:spcBef>
              <a:defRPr sz="1992"/>
            </a:pPr>
            <a:r>
              <a:t>Developers participate in multiple communities, as long as it’s a constructive work</a:t>
            </a:r>
          </a:p>
        </p:txBody>
      </p:sp>
      <p:sp>
        <p:nvSpPr>
          <p:cNvPr id="165" name="Shape 16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8" name="Group 168"/>
          <p:cNvGrpSpPr/>
          <p:nvPr/>
        </p:nvGrpSpPr>
        <p:grpSpPr>
          <a:xfrm>
            <a:off x="10873705" y="6067088"/>
            <a:ext cx="1690827" cy="2410369"/>
            <a:chOff x="0" y="0"/>
            <a:chExt cx="1690826" cy="2410368"/>
          </a:xfrm>
        </p:grpSpPr>
        <p:pic>
          <p:nvPicPr>
            <p:cNvPr id="167"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166"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171" name="Group 171"/>
          <p:cNvGrpSpPr/>
          <p:nvPr/>
        </p:nvGrpSpPr>
        <p:grpSpPr>
          <a:xfrm>
            <a:off x="10822334" y="3031891"/>
            <a:ext cx="1793568" cy="2334604"/>
            <a:chOff x="0" y="0"/>
            <a:chExt cx="1793566" cy="2334602"/>
          </a:xfrm>
        </p:grpSpPr>
        <p:pic>
          <p:nvPicPr>
            <p:cNvPr id="170"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169" name=""/>
            <p:cNvPicPr>
              <a:picLocks noChangeAspect="0"/>
            </p:cNvPicPr>
            <p:nvPr/>
          </p:nvPicPr>
          <p:blipFill>
            <a:blip r:embed="rId6">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3" name="Shape 733"/>
          <p:cNvSpPr/>
          <p:nvPr>
            <p:ph type="title"/>
          </p:nvPr>
        </p:nvSpPr>
        <p:spPr>
          <a:prstGeom prst="rect">
            <a:avLst/>
          </a:prstGeom>
        </p:spPr>
        <p:txBody>
          <a:bodyPr/>
          <a:lstStyle/>
          <a:p>
            <a:pPr defTabSz="490727">
              <a:defRPr sz="6719"/>
            </a:pPr>
            <a:r>
              <a:rPr sz="5040"/>
              <a:t>Statistical Model</a:t>
            </a:r>
            <a:br/>
            <a:r>
              <a:t>Rate Function</a:t>
            </a:r>
          </a:p>
        </p:txBody>
      </p:sp>
      <p:pic>
        <p:nvPicPr>
          <p:cNvPr id="734"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735" name="Shape 735"/>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736" name="Shape 736"/>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737" name="Shape 73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9" name="Shape 739"/>
          <p:cNvSpPr/>
          <p:nvPr>
            <p:ph type="title"/>
          </p:nvPr>
        </p:nvSpPr>
        <p:spPr>
          <a:prstGeom prst="rect">
            <a:avLst/>
          </a:prstGeom>
        </p:spPr>
        <p:txBody>
          <a:bodyPr/>
          <a:lstStyle/>
          <a:p>
            <a:pPr defTabSz="490727">
              <a:defRPr sz="6719"/>
            </a:pPr>
            <a:r>
              <a:rPr sz="5040"/>
              <a:t>Statistical Model</a:t>
            </a:r>
            <a:br/>
            <a:r>
              <a:t>Objective function</a:t>
            </a:r>
          </a:p>
        </p:txBody>
      </p:sp>
      <p:pic>
        <p:nvPicPr>
          <p:cNvPr id="740"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741" name="Shape 741"/>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742" name="Shape 742"/>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743" name="Shape 74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45" name="Shape 745"/>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746" name="Shape 746"/>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747" name="Shape 74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8" name="Shape 748"/>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Whom are we helping?</a:t>
            </a:r>
          </a:p>
        </p:txBody>
      </p:sp>
      <p:sp>
        <p:nvSpPr>
          <p:cNvPr id="176" name="Shape 176"/>
          <p:cNvSpPr/>
          <p:nvPr>
            <p:ph type="body" idx="1"/>
          </p:nvPr>
        </p:nvSpPr>
        <p:spPr>
          <a:xfrm>
            <a:off x="965200" y="2387600"/>
            <a:ext cx="10094417" cy="6286500"/>
          </a:xfrm>
          <a:prstGeom prst="rect">
            <a:avLst/>
          </a:prstGeom>
        </p:spPr>
        <p:txBody>
          <a:bodyPr/>
          <a:lstStyle/>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77" name="Shape 17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81" name="Shape 181"/>
          <p:cNvSpPr/>
          <p:nvPr>
            <p:ph type="body" idx="1"/>
          </p:nvPr>
        </p:nvSpPr>
        <p:spPr>
          <a:xfrm>
            <a:off x="952500" y="2603500"/>
            <a:ext cx="11099800" cy="4715658"/>
          </a:xfrm>
          <a:prstGeom prst="rect">
            <a:avLst/>
          </a:prstGeom>
        </p:spPr>
        <p:txBody>
          <a:bodyPr/>
          <a:lstStyle/>
          <a:p>
            <a:pPr marL="0" indent="0">
              <a:buSzTx/>
              <a:buNone/>
              <a:defRPr sz="800">
                <a:solidFill>
                  <a:srgbClr val="DCDEE0"/>
                </a:solidFill>
              </a:defRPr>
            </a:pPr>
            <a:r>
              <a:t>'</a:t>
            </a:r>
            <a:r>
              <a:rPr u="sng">
                <a:hlinkClick r:id="rId3" invalidUrl="" action="" tgtFrame="" tooltip="" history="1" highlightClick="0" endSnd="0"/>
              </a:rPr>
              <a:t>abalashov@evaristesys.com</a:t>
            </a:r>
            <a:r>
              <a:t>'</a:t>
            </a:r>
            <a:br/>
            <a:r>
              <a:t>'2008-08-04 18:56:57’ </a:t>
            </a:r>
            <a:br/>
            <a:r>
              <a:t>'[Kamailio-Devel] [Kamailio-Users]  1.4.0 release plans,\n project matters'</a:t>
            </a:r>
          </a:p>
          <a:p>
            <a:pPr marL="0" indent="0" algn="ctr">
              <a:buSzTx/>
              <a:buNone/>
              <a:defRPr i="1" sz="3500"/>
            </a:pPr>
            <a:r>
              <a:rPr b="1">
                <a:latin typeface="Helvetica"/>
                <a:ea typeface="Helvetica"/>
                <a:cs typeface="Helvetica"/>
                <a:sym typeface="Helvetica"/>
              </a:rPr>
              <a:t>“</a:t>
            </a:r>
            <a:r>
              <a:t>[…] this seems to be a back-room affair that is still playing out. […] Industry is just as afraid of "fly-by-night" open source packages as it is of fly-by-night vendors that may not be around tomorrow.</a:t>
            </a:r>
            <a:r>
              <a:rPr b="1">
                <a:latin typeface="Helvetica"/>
                <a:ea typeface="Helvetica"/>
                <a:cs typeface="Helvetica"/>
                <a:sym typeface="Helvetica"/>
              </a:rPr>
              <a:t>”</a:t>
            </a:r>
          </a:p>
        </p:txBody>
      </p:sp>
      <p:sp>
        <p:nvSpPr>
          <p:cNvPr id="182" name="Shape 182"/>
          <p:cNvSpPr/>
          <p:nvPr>
            <p:ph type="title"/>
          </p:nvPr>
        </p:nvSpPr>
        <p:spPr>
          <a:xfrm>
            <a:off x="1803996" y="444500"/>
            <a:ext cx="9396808" cy="2159000"/>
          </a:xfrm>
          <a:prstGeom prst="rect">
            <a:avLst/>
          </a:prstGeom>
        </p:spPr>
        <p:txBody>
          <a:bodyPr/>
          <a:lstStyle>
            <a:lvl1pPr algn="l">
              <a:defRPr sz="4600"/>
            </a:lvl1pPr>
          </a:lstStyle>
          <a:p>
            <a:pPr/>
            <a:r>
              <a:t>Example: Concerned Developers. Uncertainty</a:t>
            </a:r>
          </a:p>
        </p:txBody>
      </p:sp>
      <p:sp>
        <p:nvSpPr>
          <p:cNvPr id="183" name="Shape 183"/>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